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89" r:id="rId4"/>
    <p:sldId id="290" r:id="rId5"/>
    <p:sldId id="291" r:id="rId6"/>
    <p:sldId id="278" r:id="rId7"/>
    <p:sldId id="292" r:id="rId8"/>
    <p:sldId id="293" r:id="rId9"/>
    <p:sldId id="288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45"/>
    <p:restoredTop sz="86395"/>
  </p:normalViewPr>
  <p:slideViewPr>
    <p:cSldViewPr snapToGrid="0" snapToObjects="1">
      <p:cViewPr varScale="1">
        <p:scale>
          <a:sx n="58" d="100"/>
          <a:sy n="58" d="100"/>
        </p:scale>
        <p:origin x="1256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C9D46-C504-8D43-9DAE-69FFBFF11562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8026C-599F-D94B-9865-4BFD4B0627EB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5504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026C-599F-D94B-9865-4BFD4B0627EB}" type="slidenum">
              <a:rPr lang="en-BE" smtClean="0"/>
              <a:t>2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33447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026C-599F-D94B-9865-4BFD4B0627EB}" type="slidenum">
              <a:rPr lang="en-BE" smtClean="0"/>
              <a:t>3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71039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026C-599F-D94B-9865-4BFD4B0627EB}" type="slidenum">
              <a:rPr lang="en-BE" smtClean="0"/>
              <a:t>4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45120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026C-599F-D94B-9865-4BFD4B0627EB}" type="slidenum">
              <a:rPr lang="en-BE" smtClean="0"/>
              <a:t>5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13366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026C-599F-D94B-9865-4BFD4B0627EB}" type="slidenum">
              <a:rPr lang="en-BE" smtClean="0"/>
              <a:t>6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2349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026C-599F-D94B-9865-4BFD4B0627EB}" type="slidenum">
              <a:rPr lang="en-BE" smtClean="0"/>
              <a:t>7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12729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026C-599F-D94B-9865-4BFD4B0627EB}" type="slidenum">
              <a:rPr lang="en-BE" smtClean="0"/>
              <a:t>8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87498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026C-599F-D94B-9865-4BFD4B0627EB}" type="slidenum">
              <a:rPr lang="en-BE" smtClean="0"/>
              <a:t>9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3959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4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56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6FD53-C44D-9D45-9678-1FAE55A81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B1C9B-DB48-F847-BD5F-C3BAF7E03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5D93B-AEBE-514A-8AB9-B2D919549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7C2AD-9CF8-CE45-A813-49B436C72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73393-0C22-4443-948F-67E656574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76424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CAAEF-443E-FF4D-A922-1DDB78747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D0992-345B-8A4E-900F-DF573BD15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D4E3B-F772-FB40-892D-53E76981B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9F3C8-7F92-4541-80A5-7B2C123D9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CA3E4-1843-124C-AB6F-0D6FC2C9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38094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53EB3-962D-8340-A186-78808C02C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E8209-30BA-9149-A94A-1A717FBC5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72E2C-2024-444B-99D0-0C8D9C363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1F618-1A1F-5143-B4C2-1D7D37386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81276-CE33-7545-90DB-A88CEDC8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4874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A56B6-F8DE-1341-8955-83BC1B94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B8FB7-067C-7344-A102-DFD83573D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9F598-2F24-8C42-92F7-31958F745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225E4-9672-2B45-8670-436828045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0E6B1-EDC4-6E4C-BEE5-1678D0ED5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5793B-7D77-E548-A58C-3938B221C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36710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364F2-9871-9D4E-9C99-FDBE9C43F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7C838-427A-2841-8A17-6E92F751B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D1BA91-BA3E-C944-986D-F7265B81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5ADF59-CF3F-5246-92D8-B74C03A14D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827CE8-470A-0646-BB54-6A0B41A1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3BB646-5672-2B47-8581-654E1D150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093FAC-0A50-5442-96CA-6C9AE631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7DE73-04CB-0443-B257-146EBF0A5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71078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6C261-9E2E-264B-9831-D52697891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6AB47-3CAD-C442-AF07-7B961D511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B5898-6E6E-0C47-A242-5699EB25B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BEDD32-2F9B-FD48-8701-F83FDFBA1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760841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52C4B-4730-FC4E-9ECE-87082CD2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01AFFA-7E68-9E47-99F5-DE8F53240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291E2D-C750-C34B-904A-B09852128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122251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0048D-3549-7346-BCD8-0D9AD9A93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E02C2-0844-0A48-8EDF-4FCF209D5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2D8B7-BB06-1841-B1E6-08DA849BD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68337-3FE7-5747-923E-AB22C981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8F2844-84E3-9640-85CD-0E75F7DE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DA5CA-2BFA-194A-A29E-A64EE8A47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2572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20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73CA8-B978-9D40-A7E7-E64777617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431007-F349-7B49-A4F6-F7B3FF04C9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2EAE3A-14FB-B047-8F56-DBF961A92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FD67D0-CE7B-2B4C-A59C-FBFB1521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5D68D-3060-ED4B-818E-0B48C0DE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ABE3A-EE47-F14D-BD8A-ADF50D80D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78775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EDE09-8A94-584C-8F2D-71DFEA53B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1DC00C-E091-AE4D-BFA6-D65DE22D6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E8290-103A-F94C-B8A1-EDD545A0E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141BC-B79B-5341-8AD0-CD7DE1688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4CF1F-2DDD-1D4A-AFB9-E22CA7C3B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08161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E8B1A7-C785-5D47-90FE-1E803FC2CD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9F291B-BC49-C546-BEA9-69A6AEEC8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5B9BE-CB99-874A-977B-66759D3E8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C8526-CF62-EF49-97F9-A5E15477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C3441-22F7-A649-ABC6-D48D7557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5362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1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39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5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3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6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0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1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4E762-6DA5-C743-8320-A0557DFD2A42}" type="datetimeFigureOut">
              <a:rPr lang="en-US" smtClean="0"/>
              <a:t>11/08/2020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3E32-07FF-8748-BDBC-233DCE0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7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2EE1BB-70B5-2243-B490-9FDA81379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05671-CFD1-9A4C-BF2D-4112FFD9D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F4E04-3BF8-6E47-8CFF-912C7DF8F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77064-0496-FE47-8AF2-D537A4E638EF}" type="datetimeFigureOut">
              <a:rPr lang="en-BE" smtClean="0"/>
              <a:t>08/11/2020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35DEA-8DEA-3549-930C-1DEB905F4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A67DD-9C65-164D-92B6-A35B58F61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CFF79-20EC-2343-8D00-A1461878E46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0727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pfs-info@intgovforum.org" TargetMode="External"/><Relationship Id="rId5" Type="http://schemas.openxmlformats.org/officeDocument/2006/relationships/hyperlink" Target="https://www.intgovforum.org/multilingual/content/bpf-on-bpfs" TargetMode="Externa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52F1CB-41BE-EB40-8F2E-ECEAD613B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9975" y="1783959"/>
            <a:ext cx="3483937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3600" b="1" dirty="0">
                <a:solidFill>
                  <a:schemeClr val="bg1"/>
                </a:solidFill>
              </a:rPr>
              <a:t>IGF 2020 </a:t>
            </a:r>
            <a:br>
              <a:rPr lang="en-US" sz="3600" b="1" dirty="0">
                <a:solidFill>
                  <a:schemeClr val="bg1"/>
                </a:solidFill>
              </a:rPr>
            </a:b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BPF on BPFs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AE6BF-0259-5148-8173-8AF7805A1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9975" y="4919062"/>
            <a:ext cx="3483937" cy="1147863"/>
          </a:xfrm>
        </p:spPr>
        <p:txBody>
          <a:bodyPr anchor="t">
            <a:normAutofit/>
          </a:bodyPr>
          <a:lstStyle/>
          <a:p>
            <a:pPr algn="l"/>
            <a:endParaRPr lang="en-US" sz="1700" dirty="0">
              <a:solidFill>
                <a:schemeClr val="bg1"/>
              </a:solidFill>
              <a:latin typeface="+mj-lt"/>
            </a:endParaRPr>
          </a:p>
          <a:p>
            <a:pPr algn="l"/>
            <a:r>
              <a:rPr lang="en-US" sz="1400" dirty="0">
                <a:solidFill>
                  <a:schemeClr val="bg1"/>
                </a:solidFill>
                <a:latin typeface="+mj-lt"/>
              </a:rPr>
              <a:t>IGF2020 MAG meeting XIV</a:t>
            </a:r>
          </a:p>
          <a:p>
            <a:pPr algn="l"/>
            <a:r>
              <a:rPr lang="en-US" sz="1400" dirty="0">
                <a:solidFill>
                  <a:schemeClr val="bg1"/>
                </a:solidFill>
                <a:latin typeface="+mj-lt"/>
              </a:rPr>
              <a:t>Tuesday  11 August, 2020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289D30CF-9CDC-BB41-BFD3-1506FA0FB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23" y="2063171"/>
            <a:ext cx="3730377" cy="116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833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A2EBC13-0ABB-524E-8082-6B79D92C2575}"/>
              </a:ext>
            </a:extLst>
          </p:cNvPr>
          <p:cNvGrpSpPr/>
          <p:nvPr/>
        </p:nvGrpSpPr>
        <p:grpSpPr>
          <a:xfrm>
            <a:off x="0" y="6430967"/>
            <a:ext cx="9144000" cy="446087"/>
            <a:chOff x="0" y="6430963"/>
            <a:chExt cx="9144000" cy="446087"/>
          </a:xfrm>
        </p:grpSpPr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EBF327E1-F660-8248-B760-66594D92B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430963"/>
              <a:ext cx="9144000" cy="427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Google Shape;103;p14">
              <a:extLst>
                <a:ext uri="{FF2B5EF4-FFF2-40B4-BE49-F238E27FC236}">
                  <a16:creationId xmlns:a16="http://schemas.microsoft.com/office/drawing/2014/main" id="{9E1D2128-92A0-BF4A-9C31-92E27EDC6A9A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850" y="6430963"/>
              <a:ext cx="1549400" cy="446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E45E03C-6A59-9C49-BB5E-E99FB42AFDA8}"/>
              </a:ext>
            </a:extLst>
          </p:cNvPr>
          <p:cNvSpPr/>
          <p:nvPr/>
        </p:nvSpPr>
        <p:spPr>
          <a:xfrm>
            <a:off x="577850" y="109488"/>
            <a:ext cx="7979323" cy="615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+mj-lt"/>
              </a:rPr>
              <a:t>IGF 2020</a:t>
            </a:r>
            <a:endParaRPr lang="en-US" sz="1600" i="1" dirty="0">
              <a:latin typeface="+mj-lt"/>
            </a:endParaRPr>
          </a:p>
          <a:p>
            <a:pPr algn="ctr"/>
            <a:r>
              <a:rPr lang="en-US" i="1" dirty="0">
                <a:latin typeface="+mj-lt"/>
              </a:rPr>
              <a:t>BPF on BPFs </a:t>
            </a:r>
            <a:endParaRPr lang="en-US" dirty="0">
              <a:latin typeface="+mj-lt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4F65240-CF6B-3443-9856-7B5FAF331D33}"/>
              </a:ext>
            </a:extLst>
          </p:cNvPr>
          <p:cNvSpPr/>
          <p:nvPr/>
        </p:nvSpPr>
        <p:spPr>
          <a:xfrm>
            <a:off x="577850" y="2268937"/>
            <a:ext cx="827999" cy="8279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7533C36-7E09-CF4F-B8A9-25CA93074EE5}"/>
              </a:ext>
            </a:extLst>
          </p:cNvPr>
          <p:cNvSpPr/>
          <p:nvPr/>
        </p:nvSpPr>
        <p:spPr>
          <a:xfrm>
            <a:off x="577850" y="4349952"/>
            <a:ext cx="827999" cy="8279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55C594-2B6E-7E43-A409-79AC67E2BC5E}"/>
              </a:ext>
            </a:extLst>
          </p:cNvPr>
          <p:cNvSpPr txBox="1"/>
          <p:nvPr/>
        </p:nvSpPr>
        <p:spPr>
          <a:xfrm>
            <a:off x="2626242" y="1018842"/>
            <a:ext cx="388253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dirty="0"/>
              <a:t>Objectives of the BPF on BPFs</a:t>
            </a:r>
          </a:p>
          <a:p>
            <a:pPr algn="ctr"/>
            <a:r>
              <a:rPr lang="en-BE" sz="1400" i="1" dirty="0"/>
              <a:t>(as per MAG ToRs)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74CFE2-09AE-BE4C-91F7-6FF9CC962429}"/>
              </a:ext>
            </a:extLst>
          </p:cNvPr>
          <p:cNvSpPr txBox="1"/>
          <p:nvPr/>
        </p:nvSpPr>
        <p:spPr>
          <a:xfrm>
            <a:off x="1936454" y="2201250"/>
            <a:ext cx="6620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400" dirty="0"/>
              <a:t>‘document lessons learned, outputs, and where possible outcomes of BPFs organised between 2014 and 2019 and inform the process for evaluating, proposing and approving BPFs from 2021 onwards’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30EF6-9800-4D45-A7F2-9064FD5869FE}"/>
              </a:ext>
            </a:extLst>
          </p:cNvPr>
          <p:cNvSpPr txBox="1"/>
          <p:nvPr/>
        </p:nvSpPr>
        <p:spPr>
          <a:xfrm>
            <a:off x="1932973" y="4210272"/>
            <a:ext cx="6169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400" dirty="0"/>
              <a:t>‘develop a systematised evaluation tool, with proposals for metrics by which the MAG could assess BPF proposals and outcomes, as well as provide guidance for best practices on organising and leading a BPF’</a:t>
            </a:r>
          </a:p>
        </p:txBody>
      </p:sp>
    </p:spTree>
    <p:extLst>
      <p:ext uri="{BB962C8B-B14F-4D97-AF65-F5344CB8AC3E}">
        <p14:creationId xmlns:p14="http://schemas.microsoft.com/office/powerpoint/2010/main" val="3167171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A2EBC13-0ABB-524E-8082-6B79D92C2575}"/>
              </a:ext>
            </a:extLst>
          </p:cNvPr>
          <p:cNvGrpSpPr/>
          <p:nvPr/>
        </p:nvGrpSpPr>
        <p:grpSpPr>
          <a:xfrm>
            <a:off x="0" y="6430967"/>
            <a:ext cx="9144000" cy="446087"/>
            <a:chOff x="0" y="6430963"/>
            <a:chExt cx="9144000" cy="446087"/>
          </a:xfrm>
        </p:grpSpPr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EBF327E1-F660-8248-B760-66594D92B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430963"/>
              <a:ext cx="9144000" cy="427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Google Shape;103;p14">
              <a:extLst>
                <a:ext uri="{FF2B5EF4-FFF2-40B4-BE49-F238E27FC236}">
                  <a16:creationId xmlns:a16="http://schemas.microsoft.com/office/drawing/2014/main" id="{9E1D2128-92A0-BF4A-9C31-92E27EDC6A9A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850" y="6430963"/>
              <a:ext cx="1549400" cy="446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E45E03C-6A59-9C49-BB5E-E99FB42AFDA8}"/>
              </a:ext>
            </a:extLst>
          </p:cNvPr>
          <p:cNvSpPr/>
          <p:nvPr/>
        </p:nvSpPr>
        <p:spPr>
          <a:xfrm>
            <a:off x="577850" y="109488"/>
            <a:ext cx="7979323" cy="615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+mj-lt"/>
              </a:rPr>
              <a:t>IGF 2020</a:t>
            </a:r>
            <a:endParaRPr lang="en-US" sz="1600" i="1" dirty="0">
              <a:latin typeface="+mj-lt"/>
            </a:endParaRPr>
          </a:p>
          <a:p>
            <a:pPr algn="ctr"/>
            <a:r>
              <a:rPr lang="en-US" i="1" dirty="0">
                <a:latin typeface="+mj-lt"/>
              </a:rPr>
              <a:t>BPF on BPFs </a:t>
            </a:r>
            <a:endParaRPr lang="en-US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55C594-2B6E-7E43-A409-79AC67E2BC5E}"/>
              </a:ext>
            </a:extLst>
          </p:cNvPr>
          <p:cNvSpPr txBox="1"/>
          <p:nvPr/>
        </p:nvSpPr>
        <p:spPr>
          <a:xfrm>
            <a:off x="3744273" y="1039580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dirty="0"/>
              <a:t>Activities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C5D257-4AA6-1547-8408-FB4F7C49FF2E}"/>
              </a:ext>
            </a:extLst>
          </p:cNvPr>
          <p:cNvSpPr txBox="1"/>
          <p:nvPr/>
        </p:nvSpPr>
        <p:spPr>
          <a:xfrm>
            <a:off x="937549" y="2108652"/>
            <a:ext cx="76196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O</a:t>
            </a:r>
            <a:r>
              <a:rPr lang="en-BE" sz="2400" dirty="0"/>
              <a:t>utreach to the coordinating teams and key participants of the 26 BPFs organised in 2014-2019;</a:t>
            </a:r>
          </a:p>
          <a:p>
            <a:endParaRPr lang="en-B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dirty="0"/>
              <a:t>Exchange of experiences and observations </a:t>
            </a:r>
          </a:p>
          <a:p>
            <a:pPr lvl="1"/>
            <a:r>
              <a:rPr lang="nl-BE" sz="2400" dirty="0"/>
              <a:t>	-&gt;  dedicated mailing list </a:t>
            </a:r>
          </a:p>
          <a:p>
            <a:pPr lvl="1"/>
            <a:r>
              <a:rPr lang="en-BE" sz="2400" dirty="0"/>
              <a:t>	-&gt;  3 virtual meetings</a:t>
            </a:r>
          </a:p>
          <a:p>
            <a:pPr lvl="1"/>
            <a:endParaRPr lang="en-B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F</a:t>
            </a:r>
            <a:r>
              <a:rPr lang="en-BE" sz="2400" dirty="0"/>
              <a:t>eedback on draft versions of the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BE" sz="2400" dirty="0"/>
          </a:p>
        </p:txBody>
      </p:sp>
    </p:spTree>
    <p:extLst>
      <p:ext uri="{BB962C8B-B14F-4D97-AF65-F5344CB8AC3E}">
        <p14:creationId xmlns:p14="http://schemas.microsoft.com/office/powerpoint/2010/main" val="1586774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A2EBC13-0ABB-524E-8082-6B79D92C2575}"/>
              </a:ext>
            </a:extLst>
          </p:cNvPr>
          <p:cNvGrpSpPr/>
          <p:nvPr/>
        </p:nvGrpSpPr>
        <p:grpSpPr>
          <a:xfrm>
            <a:off x="0" y="6430967"/>
            <a:ext cx="9144000" cy="446087"/>
            <a:chOff x="0" y="6430963"/>
            <a:chExt cx="9144000" cy="446087"/>
          </a:xfrm>
        </p:grpSpPr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EBF327E1-F660-8248-B760-66594D92B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430963"/>
              <a:ext cx="9144000" cy="427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Google Shape;103;p14">
              <a:extLst>
                <a:ext uri="{FF2B5EF4-FFF2-40B4-BE49-F238E27FC236}">
                  <a16:creationId xmlns:a16="http://schemas.microsoft.com/office/drawing/2014/main" id="{9E1D2128-92A0-BF4A-9C31-92E27EDC6A9A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850" y="6430963"/>
              <a:ext cx="1549400" cy="446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E45E03C-6A59-9C49-BB5E-E99FB42AFDA8}"/>
              </a:ext>
            </a:extLst>
          </p:cNvPr>
          <p:cNvSpPr/>
          <p:nvPr/>
        </p:nvSpPr>
        <p:spPr>
          <a:xfrm>
            <a:off x="577850" y="109488"/>
            <a:ext cx="7979323" cy="615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+mj-lt"/>
              </a:rPr>
              <a:t>IGF 2020</a:t>
            </a:r>
            <a:endParaRPr lang="en-US" sz="1600" i="1" dirty="0">
              <a:latin typeface="+mj-lt"/>
            </a:endParaRPr>
          </a:p>
          <a:p>
            <a:pPr algn="ctr"/>
            <a:r>
              <a:rPr lang="en-US" i="1" dirty="0">
                <a:latin typeface="+mj-lt"/>
              </a:rPr>
              <a:t>BPF on BPFs </a:t>
            </a:r>
            <a:endParaRPr lang="en-US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55C594-2B6E-7E43-A409-79AC67E2BC5E}"/>
              </a:ext>
            </a:extLst>
          </p:cNvPr>
          <p:cNvSpPr txBox="1"/>
          <p:nvPr/>
        </p:nvSpPr>
        <p:spPr>
          <a:xfrm>
            <a:off x="3755659" y="882397"/>
            <a:ext cx="17252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dirty="0"/>
              <a:t>Participants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C5D257-4AA6-1547-8408-FB4F7C49FF2E}"/>
              </a:ext>
            </a:extLst>
          </p:cNvPr>
          <p:cNvSpPr txBox="1"/>
          <p:nvPr/>
        </p:nvSpPr>
        <p:spPr>
          <a:xfrm>
            <a:off x="439839" y="1344062"/>
            <a:ext cx="835692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400" dirty="0"/>
              <a:t>We would like to thank the following people for sharing their experiences with organising and coordinating a BPF and for providing input for the report: </a:t>
            </a:r>
          </a:p>
          <a:p>
            <a:endParaRPr lang="en-BE" sz="2400" dirty="0"/>
          </a:p>
          <a:p>
            <a:pPr lvl="0"/>
            <a:r>
              <a:rPr lang="en-GB" sz="1700" dirty="0"/>
              <a:t>Agustina </a:t>
            </a:r>
            <a:r>
              <a:rPr lang="en-GB" sz="1700" dirty="0" err="1"/>
              <a:t>Callegari</a:t>
            </a:r>
            <a:r>
              <a:rPr lang="en-GB" sz="1600" dirty="0"/>
              <a:t>, </a:t>
            </a:r>
            <a:r>
              <a:rPr lang="en-GB" sz="1400" i="1" dirty="0"/>
              <a:t>BPF Gender and Access (2018)</a:t>
            </a:r>
            <a:r>
              <a:rPr lang="en-GB" sz="1600" i="1" dirty="0"/>
              <a:t>; </a:t>
            </a:r>
            <a:r>
              <a:rPr lang="en-BE" sz="1600" i="1" dirty="0"/>
              <a:t> </a:t>
            </a:r>
            <a:r>
              <a:rPr lang="en-GB" sz="1700" dirty="0" err="1"/>
              <a:t>Anriette</a:t>
            </a:r>
            <a:r>
              <a:rPr lang="en-GB" sz="1700" dirty="0"/>
              <a:t> Esterhuysen</a:t>
            </a:r>
            <a:r>
              <a:rPr lang="en-GB" sz="1600" i="1" dirty="0"/>
              <a:t>, </a:t>
            </a:r>
            <a:r>
              <a:rPr lang="en-GB" sz="1400" i="1" dirty="0"/>
              <a:t>BPF Local content (2019), BPF Gender and Access (2019)</a:t>
            </a:r>
            <a:r>
              <a:rPr lang="en-GB" sz="1600" dirty="0"/>
              <a:t>;  </a:t>
            </a:r>
            <a:r>
              <a:rPr lang="en-GB" sz="1700" dirty="0" err="1"/>
              <a:t>Chenai</a:t>
            </a:r>
            <a:r>
              <a:rPr lang="en-GB" sz="1700" dirty="0"/>
              <a:t> Chair</a:t>
            </a:r>
            <a:r>
              <a:rPr lang="en-GB" sz="1600" i="1" dirty="0"/>
              <a:t>, </a:t>
            </a:r>
            <a:r>
              <a:rPr lang="en-GB" sz="1400" i="1" dirty="0"/>
              <a:t>BPF Gender and Access (2019-2020);  </a:t>
            </a:r>
            <a:r>
              <a:rPr lang="en-GB" sz="1700" dirty="0"/>
              <a:t>Ben Wallis</a:t>
            </a:r>
            <a:r>
              <a:rPr lang="en-GB" sz="1600" i="1" dirty="0"/>
              <a:t>, </a:t>
            </a:r>
            <a:r>
              <a:rPr lang="en-GB" sz="1400" dirty="0"/>
              <a:t>BPF Cybersecurity (2018-2020),   </a:t>
            </a:r>
            <a:r>
              <a:rPr lang="en-GB" sz="1700" dirty="0"/>
              <a:t>Brian </a:t>
            </a:r>
            <a:r>
              <a:rPr lang="en-GB" sz="1700" dirty="0" err="1"/>
              <a:t>Gutterman</a:t>
            </a:r>
            <a:r>
              <a:rPr lang="en-GB" sz="1600" i="1" dirty="0"/>
              <a:t>, </a:t>
            </a:r>
            <a:r>
              <a:rPr lang="en-GB" sz="1400" dirty="0"/>
              <a:t>BPF </a:t>
            </a:r>
            <a:r>
              <a:rPr lang="en-GB" sz="1400" dirty="0" err="1"/>
              <a:t>Multistakeholder</a:t>
            </a:r>
            <a:r>
              <a:rPr lang="en-GB" sz="1400" dirty="0"/>
              <a:t> participation mechanisms 2015 and BPF Cybersecurity 2016</a:t>
            </a:r>
            <a:r>
              <a:rPr lang="en-GB" sz="1600" dirty="0"/>
              <a:t>;   </a:t>
            </a:r>
            <a:r>
              <a:rPr lang="en-GB" sz="1700" dirty="0"/>
              <a:t>Bruna Martins dos Santos</a:t>
            </a:r>
            <a:r>
              <a:rPr lang="en-GB" sz="1600" i="1" dirty="0"/>
              <a:t>, </a:t>
            </a:r>
            <a:r>
              <a:rPr lang="en-GB" sz="1400" i="1" dirty="0"/>
              <a:t>BPF Gender and Access (2019-2020)</a:t>
            </a:r>
            <a:r>
              <a:rPr lang="en-GB" sz="1600" i="1" dirty="0"/>
              <a:t>;</a:t>
            </a:r>
            <a:r>
              <a:rPr lang="en-GB" sz="1600" dirty="0"/>
              <a:t>  </a:t>
            </a:r>
            <a:r>
              <a:rPr lang="en-GB" sz="1700" dirty="0"/>
              <a:t>Carlos Afonso</a:t>
            </a:r>
            <a:r>
              <a:rPr lang="en-GB" sz="1600" i="1" dirty="0"/>
              <a:t>, </a:t>
            </a:r>
            <a:r>
              <a:rPr lang="en-GB" sz="1400" i="1" dirty="0"/>
              <a:t>BPF Local Content (2019-2020)</a:t>
            </a:r>
            <a:r>
              <a:rPr lang="en-GB" sz="1600" dirty="0"/>
              <a:t>,  </a:t>
            </a:r>
            <a:r>
              <a:rPr lang="en-GB" sz="1700" dirty="0" err="1"/>
              <a:t>Concettina</a:t>
            </a:r>
            <a:r>
              <a:rPr lang="en-GB" sz="1700" dirty="0"/>
              <a:t> Casa</a:t>
            </a:r>
            <a:r>
              <a:rPr lang="en-GB" sz="1600" i="1" dirty="0"/>
              <a:t>,</a:t>
            </a:r>
            <a:r>
              <a:rPr lang="en-GB" sz="1600" dirty="0"/>
              <a:t> </a:t>
            </a:r>
            <a:r>
              <a:rPr lang="en-GB" sz="1400" i="1" dirty="0"/>
              <a:t>BPF IoT, Big Data, AI (2018-2019); BPF Data and New Technologies in an Internet context (2020)</a:t>
            </a:r>
            <a:r>
              <a:rPr lang="en-GB" sz="1600" dirty="0"/>
              <a:t>,  </a:t>
            </a:r>
            <a:r>
              <a:rPr lang="en-GB" sz="1700" dirty="0"/>
              <a:t>June Parris</a:t>
            </a:r>
            <a:r>
              <a:rPr lang="en-GB" sz="1600" i="1" dirty="0"/>
              <a:t>, </a:t>
            </a:r>
            <a:r>
              <a:rPr lang="en-GB" sz="1400" i="1" dirty="0"/>
              <a:t>BPF IoT, Big Data, AI (2019),   </a:t>
            </a:r>
            <a:r>
              <a:rPr lang="en-GB" sz="1700" dirty="0"/>
              <a:t>Markus </a:t>
            </a:r>
            <a:r>
              <a:rPr lang="en-GB" sz="1700" dirty="0" err="1"/>
              <a:t>Kummer</a:t>
            </a:r>
            <a:r>
              <a:rPr lang="en-GB" sz="1600" i="1" dirty="0"/>
              <a:t>, </a:t>
            </a:r>
            <a:r>
              <a:rPr lang="en-GB" sz="1400" i="1" dirty="0"/>
              <a:t>MAG coordinator BPF work 2015; BPF Cybersecurity (2016-2020), Facilitator BPF on BPFs (2020),   </a:t>
            </a:r>
            <a:r>
              <a:rPr lang="en-GB" sz="1700" dirty="0"/>
              <a:t>Michael J. </a:t>
            </a:r>
            <a:r>
              <a:rPr lang="en-GB" sz="1700" dirty="0" err="1"/>
              <a:t>Oghia</a:t>
            </a:r>
            <a:r>
              <a:rPr lang="en-GB" sz="1600" i="1" dirty="0"/>
              <a:t>, </a:t>
            </a:r>
            <a:r>
              <a:rPr lang="en-GB" sz="1400" i="1" dirty="0"/>
              <a:t>BPF IPv6 (2015-2016), BPF IXPs (2015-2016),</a:t>
            </a:r>
            <a:r>
              <a:rPr lang="en-GB" sz="1600" dirty="0"/>
              <a:t>  </a:t>
            </a:r>
            <a:r>
              <a:rPr lang="en-GB" sz="1700" dirty="0"/>
              <a:t>Raquel </a:t>
            </a:r>
            <a:r>
              <a:rPr lang="en-GB" sz="1700" dirty="0" err="1"/>
              <a:t>Gatto</a:t>
            </a:r>
            <a:r>
              <a:rPr lang="en-GB" sz="1600" dirty="0"/>
              <a:t>, </a:t>
            </a:r>
            <a:r>
              <a:rPr lang="en-GB" sz="1400" i="1" dirty="0"/>
              <a:t>BPF Gender and Access (2018-2019), BPF Local Content (2017),  </a:t>
            </a:r>
            <a:r>
              <a:rPr lang="en-GB" sz="1700" dirty="0" err="1"/>
              <a:t>Sumon</a:t>
            </a:r>
            <a:r>
              <a:rPr lang="en-GB" sz="1700" dirty="0"/>
              <a:t> A. Sabir</a:t>
            </a:r>
            <a:r>
              <a:rPr lang="en-GB" sz="1600" i="1" dirty="0"/>
              <a:t>,</a:t>
            </a:r>
            <a:r>
              <a:rPr lang="en-GB" sz="1600" dirty="0"/>
              <a:t> </a:t>
            </a:r>
            <a:r>
              <a:rPr lang="en-GB" sz="1400" i="1" dirty="0"/>
              <a:t>BPF IPv6 (2016), BPF IoT, Big Data, AI (2018),  </a:t>
            </a:r>
            <a:r>
              <a:rPr lang="en-GB" sz="1700" dirty="0"/>
              <a:t>Susan Chalmers</a:t>
            </a:r>
            <a:r>
              <a:rPr lang="en-GB" sz="1600" dirty="0"/>
              <a:t>, </a:t>
            </a:r>
            <a:r>
              <a:rPr lang="en-GB" sz="1400" i="1" dirty="0"/>
              <a:t>BPF IPv6 (2015), BPF Local Content (2014),  </a:t>
            </a:r>
            <a:r>
              <a:rPr lang="en-GB" sz="1700" dirty="0"/>
              <a:t>Wim Degezelle</a:t>
            </a:r>
            <a:r>
              <a:rPr lang="en-GB" sz="1600" i="1" dirty="0"/>
              <a:t>, </a:t>
            </a:r>
            <a:r>
              <a:rPr lang="en-GB" sz="1400" i="1" dirty="0"/>
              <a:t>BPF IPv6 (2015-2016), BPF IXPs (2015-2016), BPF Cybersecurity (2017-2020);  BPF Local content (2017-2018); BPF IoT, Big Data, AI (2017-2018), BPF Data and New Technologies (2020); BPF on BPFs (2020)</a:t>
            </a:r>
            <a:r>
              <a:rPr lang="en-BE" sz="1600" dirty="0"/>
              <a:t>,  </a:t>
            </a:r>
            <a:r>
              <a:rPr lang="en-GB" sz="1700" dirty="0" err="1"/>
              <a:t>Wout</a:t>
            </a:r>
            <a:r>
              <a:rPr lang="en-GB" sz="1700" dirty="0"/>
              <a:t> de </a:t>
            </a:r>
            <a:r>
              <a:rPr lang="en-GB" sz="1700" dirty="0" err="1"/>
              <a:t>Natris</a:t>
            </a:r>
            <a:r>
              <a:rPr lang="en-GB" sz="1600" i="1" dirty="0"/>
              <a:t>, </a:t>
            </a:r>
            <a:r>
              <a:rPr lang="en-GB" sz="1400" dirty="0"/>
              <a:t>BPF CSIRTs (2014-2015), BPF Mitigating Unsolicited Communications (2014-2015).</a:t>
            </a:r>
            <a:endParaRPr lang="en-BE" sz="1400" dirty="0"/>
          </a:p>
        </p:txBody>
      </p:sp>
    </p:spTree>
    <p:extLst>
      <p:ext uri="{BB962C8B-B14F-4D97-AF65-F5344CB8AC3E}">
        <p14:creationId xmlns:p14="http://schemas.microsoft.com/office/powerpoint/2010/main" val="307706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92946-43D8-8B4A-98E7-B962EE44B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3" y="560717"/>
            <a:ext cx="5042838" cy="59146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600" b="1" dirty="0">
                <a:latin typeface="+mj-lt"/>
              </a:rPr>
              <a:t>Introduction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IGF Best Practice Forums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A BPF on BPFs 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Making BPFs future proof </a:t>
            </a:r>
          </a:p>
          <a:p>
            <a:pPr marL="0" indent="0">
              <a:buNone/>
            </a:pPr>
            <a:r>
              <a:rPr lang="en-US" sz="5600" b="1" dirty="0"/>
              <a:t>Documenting experiences</a:t>
            </a:r>
          </a:p>
          <a:p>
            <a:pPr marL="0" indent="0">
              <a:buNone/>
            </a:pPr>
            <a:r>
              <a:rPr lang="en-US" sz="4800" b="1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BPFs 2014-2019: themes and topics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BPFs 2014-2019: achievements and successes </a:t>
            </a:r>
          </a:p>
          <a:p>
            <a:pPr marL="0" indent="0">
              <a:buNone/>
            </a:pPr>
            <a:r>
              <a:rPr lang="en-US" sz="5600" b="1" dirty="0" err="1">
                <a:latin typeface="+mj-lt"/>
              </a:rPr>
              <a:t>Organising</a:t>
            </a:r>
            <a:r>
              <a:rPr lang="en-US" sz="5600" b="1" dirty="0">
                <a:latin typeface="+mj-lt"/>
              </a:rPr>
              <a:t> BPFs: observations, challenges and recommendations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BPF definition and purpose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Selection of topics and BPF modalities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BPF cycle versus BPF ‘active’ period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Participation and outreach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Expectations and goal 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Cooperation with other IGF activities and work streams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	</a:t>
            </a:r>
            <a:r>
              <a:rPr lang="en-US" sz="5600" dirty="0">
                <a:latin typeface="+mj-lt"/>
              </a:rPr>
              <a:t>Sharing and disseminating BPF outputs / BPF impact </a:t>
            </a:r>
          </a:p>
          <a:p>
            <a:pPr marL="0" indent="0">
              <a:buNone/>
            </a:pPr>
            <a:r>
              <a:rPr lang="en-US" sz="5600" b="1" dirty="0">
                <a:latin typeface="+mj-lt"/>
              </a:rPr>
              <a:t>Towards a mechanism supporting the selection of BPF topics</a:t>
            </a:r>
          </a:p>
          <a:p>
            <a:pPr marL="0" indent="0">
              <a:buNone/>
            </a:pPr>
            <a:r>
              <a:rPr lang="en-US" sz="5600" b="1" dirty="0">
                <a:latin typeface="+mj-lt"/>
              </a:rPr>
              <a:t>Draft BPF Modalities document</a:t>
            </a:r>
            <a:endParaRPr lang="en-US" sz="5600" dirty="0">
              <a:latin typeface="+mj-lt"/>
            </a:endParaRPr>
          </a:p>
          <a:p>
            <a:pPr marL="0" indent="0">
              <a:buNone/>
            </a:pPr>
            <a:endParaRPr lang="en-US" sz="400" dirty="0">
              <a:latin typeface="+mj-lt"/>
            </a:endParaRPr>
          </a:p>
          <a:p>
            <a:pPr marL="0" indent="0">
              <a:buNone/>
            </a:pPr>
            <a:r>
              <a:rPr lang="en-US" sz="4800" dirty="0" err="1">
                <a:latin typeface="+mj-lt"/>
              </a:rPr>
              <a:t>Annexe</a:t>
            </a:r>
            <a:r>
              <a:rPr lang="en-US" sz="4800" dirty="0">
                <a:latin typeface="+mj-lt"/>
              </a:rPr>
              <a:t> 1  Overview BPF topics 2014-2019</a:t>
            </a:r>
          </a:p>
          <a:p>
            <a:pPr marL="0" indent="0">
              <a:buNone/>
            </a:pPr>
            <a:r>
              <a:rPr lang="en-US" sz="4800" dirty="0" err="1">
                <a:latin typeface="+mj-lt"/>
              </a:rPr>
              <a:t>Annexe</a:t>
            </a:r>
            <a:r>
              <a:rPr lang="en-US" sz="4800" dirty="0">
                <a:latin typeface="+mj-lt"/>
              </a:rPr>
              <a:t> 2  </a:t>
            </a:r>
            <a:r>
              <a:rPr lang="en-US" sz="4800" dirty="0" err="1">
                <a:latin typeface="+mj-lt"/>
              </a:rPr>
              <a:t>ToRs</a:t>
            </a:r>
            <a:r>
              <a:rPr lang="en-US" sz="4800" dirty="0">
                <a:latin typeface="+mj-lt"/>
              </a:rPr>
              <a:t> BPF on BPFs</a:t>
            </a:r>
          </a:p>
          <a:p>
            <a:pPr marL="0" indent="0">
              <a:buNone/>
            </a:pPr>
            <a:r>
              <a:rPr lang="en-US" sz="4800" dirty="0" err="1">
                <a:latin typeface="+mj-lt"/>
              </a:rPr>
              <a:t>Annexe</a:t>
            </a:r>
            <a:r>
              <a:rPr lang="en-US" sz="4800" dirty="0">
                <a:latin typeface="+mj-lt"/>
              </a:rPr>
              <a:t> 3  BPF Toolkit, practical tips and tricks to </a:t>
            </a:r>
            <a:r>
              <a:rPr lang="en-US" sz="4800" dirty="0" err="1">
                <a:latin typeface="+mj-lt"/>
              </a:rPr>
              <a:t>organise</a:t>
            </a:r>
            <a:r>
              <a:rPr lang="en-US" sz="4800" dirty="0">
                <a:latin typeface="+mj-lt"/>
              </a:rPr>
              <a:t> a BPF</a:t>
            </a:r>
          </a:p>
          <a:p>
            <a:pPr marL="0" indent="0">
              <a:buNone/>
            </a:pPr>
            <a:r>
              <a:rPr lang="en-US" sz="4800" dirty="0" err="1">
                <a:latin typeface="+mj-lt"/>
              </a:rPr>
              <a:t>Annexe</a:t>
            </a:r>
            <a:r>
              <a:rPr lang="en-US" sz="4800" dirty="0">
                <a:latin typeface="+mj-lt"/>
              </a:rPr>
              <a:t> 4  Draft Template for BPF Proposals </a:t>
            </a: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2EBC13-0ABB-524E-8082-6B79D92C2575}"/>
              </a:ext>
            </a:extLst>
          </p:cNvPr>
          <p:cNvGrpSpPr/>
          <p:nvPr/>
        </p:nvGrpSpPr>
        <p:grpSpPr>
          <a:xfrm>
            <a:off x="0" y="6430967"/>
            <a:ext cx="9144000" cy="446087"/>
            <a:chOff x="0" y="6430963"/>
            <a:chExt cx="9144000" cy="446087"/>
          </a:xfrm>
        </p:grpSpPr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EBF327E1-F660-8248-B760-66594D92B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430963"/>
              <a:ext cx="9144000" cy="427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Google Shape;103;p14">
              <a:extLst>
                <a:ext uri="{FF2B5EF4-FFF2-40B4-BE49-F238E27FC236}">
                  <a16:creationId xmlns:a16="http://schemas.microsoft.com/office/drawing/2014/main" id="{9E1D2128-92A0-BF4A-9C31-92E27EDC6A9A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850" y="6430963"/>
              <a:ext cx="1549400" cy="446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3687FE0-3F65-5744-9A59-B868C9181FEB}"/>
              </a:ext>
            </a:extLst>
          </p:cNvPr>
          <p:cNvSpPr/>
          <p:nvPr/>
        </p:nvSpPr>
        <p:spPr>
          <a:xfrm>
            <a:off x="6299421" y="1266066"/>
            <a:ext cx="2314248" cy="1103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  <a:r>
              <a:rPr lang="en-BE" dirty="0"/>
              <a:t>ecommendations and suggestions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00BD8D2-28C3-5942-9B7E-CE1EBE9839D2}"/>
              </a:ext>
            </a:extLst>
          </p:cNvPr>
          <p:cNvSpPr/>
          <p:nvPr/>
        </p:nvSpPr>
        <p:spPr>
          <a:xfrm>
            <a:off x="6299421" y="2774581"/>
            <a:ext cx="2314248" cy="1103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dirty="0"/>
              <a:t>BPF modalities document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7D885D3-8E80-CD41-AE89-2DB25982067C}"/>
              </a:ext>
            </a:extLst>
          </p:cNvPr>
          <p:cNvSpPr/>
          <p:nvPr/>
        </p:nvSpPr>
        <p:spPr>
          <a:xfrm>
            <a:off x="6299421" y="4283096"/>
            <a:ext cx="2314248" cy="1103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</a:t>
            </a:r>
            <a:r>
              <a:rPr lang="en-BE" dirty="0"/>
              <a:t>etrics to evaluate BPF proposals and outcomes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A0C37CD-C583-DE44-9E65-EA2DD9A10678}"/>
              </a:ext>
            </a:extLst>
          </p:cNvPr>
          <p:cNvSpPr/>
          <p:nvPr/>
        </p:nvSpPr>
        <p:spPr>
          <a:xfrm>
            <a:off x="6299421" y="105576"/>
            <a:ext cx="2314248" cy="4551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M</a:t>
            </a:r>
            <a:r>
              <a:rPr lang="en-BE" dirty="0">
                <a:solidFill>
                  <a:schemeClr val="accent1"/>
                </a:solidFill>
              </a:rPr>
              <a:t>ain outputs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2C34865-3CB7-D744-B213-9C084675737E}"/>
              </a:ext>
            </a:extLst>
          </p:cNvPr>
          <p:cNvSpPr/>
          <p:nvPr/>
        </p:nvSpPr>
        <p:spPr>
          <a:xfrm>
            <a:off x="1593127" y="86526"/>
            <a:ext cx="2423288" cy="4551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1"/>
                </a:solidFill>
              </a:rPr>
              <a:t>Structure of the Report </a:t>
            </a:r>
            <a:endParaRPr lang="en-BE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092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92946-43D8-8B4A-98E7-B962EE44B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4372" y="878499"/>
            <a:ext cx="4603531" cy="74196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dirty="0"/>
              <a:t>Examples of observations and recommendations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2EBC13-0ABB-524E-8082-6B79D92C2575}"/>
              </a:ext>
            </a:extLst>
          </p:cNvPr>
          <p:cNvGrpSpPr/>
          <p:nvPr/>
        </p:nvGrpSpPr>
        <p:grpSpPr>
          <a:xfrm>
            <a:off x="0" y="6430967"/>
            <a:ext cx="9144000" cy="446087"/>
            <a:chOff x="0" y="6430963"/>
            <a:chExt cx="9144000" cy="446087"/>
          </a:xfrm>
        </p:grpSpPr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EBF327E1-F660-8248-B760-66594D92B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430963"/>
              <a:ext cx="9144000" cy="427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Google Shape;103;p14">
              <a:extLst>
                <a:ext uri="{FF2B5EF4-FFF2-40B4-BE49-F238E27FC236}">
                  <a16:creationId xmlns:a16="http://schemas.microsoft.com/office/drawing/2014/main" id="{9E1D2128-92A0-BF4A-9C31-92E27EDC6A9A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850" y="6430963"/>
              <a:ext cx="1549400" cy="446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FE84A37-2FF7-7446-8214-318467AC9E49}"/>
              </a:ext>
            </a:extLst>
          </p:cNvPr>
          <p:cNvSpPr txBox="1"/>
          <p:nvPr/>
        </p:nvSpPr>
        <p:spPr>
          <a:xfrm>
            <a:off x="423776" y="1840759"/>
            <a:ext cx="4143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”There is no consolidated document that explains BPF definitions, procedures and modalities.”</a:t>
            </a:r>
            <a:endParaRPr lang="en-BE" sz="1600" i="1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A41EA6A-0A68-A04D-A242-3721099BB0FC}"/>
              </a:ext>
            </a:extLst>
          </p:cNvPr>
          <p:cNvSpPr/>
          <p:nvPr/>
        </p:nvSpPr>
        <p:spPr>
          <a:xfrm>
            <a:off x="577850" y="109488"/>
            <a:ext cx="7979323" cy="615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+mj-lt"/>
              </a:rPr>
              <a:t>IGF 2020</a:t>
            </a:r>
            <a:endParaRPr lang="en-US" sz="1600" i="1" dirty="0">
              <a:latin typeface="+mj-lt"/>
            </a:endParaRPr>
          </a:p>
          <a:p>
            <a:pPr algn="ctr"/>
            <a:r>
              <a:rPr lang="en-US" i="1" dirty="0">
                <a:latin typeface="+mj-lt"/>
              </a:rPr>
              <a:t>BPF on BPFs </a:t>
            </a:r>
            <a:endParaRPr lang="en-US" dirty="0"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0ECF12-C705-7E4A-B505-19C6CCE72652}"/>
              </a:ext>
            </a:extLst>
          </p:cNvPr>
          <p:cNvSpPr txBox="1"/>
          <p:nvPr/>
        </p:nvSpPr>
        <p:spPr>
          <a:xfrm>
            <a:off x="4756137" y="3928113"/>
            <a:ext cx="4143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“BPFs have proven to be successful when their focus coincides with relevant policy discussions” </a:t>
            </a:r>
            <a:endParaRPr lang="en-BE" sz="1600" i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52A68A-0D26-5845-9C83-5BD4A3BAA24B}"/>
              </a:ext>
            </a:extLst>
          </p:cNvPr>
          <p:cNvSpPr txBox="1"/>
          <p:nvPr/>
        </p:nvSpPr>
        <p:spPr>
          <a:xfrm>
            <a:off x="409710" y="5358827"/>
            <a:ext cx="4143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”BPF participants should be stimulated to take ownership of the BPF.”</a:t>
            </a:r>
            <a:endParaRPr lang="en-BE" sz="1600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A41D551-AAC0-E94C-9B10-F632A5154068}"/>
              </a:ext>
            </a:extLst>
          </p:cNvPr>
          <p:cNvSpPr txBox="1"/>
          <p:nvPr/>
        </p:nvSpPr>
        <p:spPr>
          <a:xfrm>
            <a:off x="4576491" y="2256257"/>
            <a:ext cx="4428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”Targeted outreach is of key importance for a BPF” </a:t>
            </a:r>
            <a:endParaRPr lang="en-BE" sz="1600" i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192812-0D08-224B-907E-99BC967A4EDE}"/>
              </a:ext>
            </a:extLst>
          </p:cNvPr>
          <p:cNvSpPr txBox="1"/>
          <p:nvPr/>
        </p:nvSpPr>
        <p:spPr>
          <a:xfrm>
            <a:off x="1352550" y="2916370"/>
            <a:ext cx="4143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”It’s challenging for a BPF to work through an ambitious program in a short time frame of less than six months.”</a:t>
            </a:r>
            <a:endParaRPr lang="en-BE" sz="1600" i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C87A2D5-773E-6C4E-BC73-723C4E1C0112}"/>
              </a:ext>
            </a:extLst>
          </p:cNvPr>
          <p:cNvSpPr txBox="1"/>
          <p:nvPr/>
        </p:nvSpPr>
        <p:spPr>
          <a:xfrm>
            <a:off x="244129" y="4180882"/>
            <a:ext cx="4143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”The participation of relevant institutions and key stakeholders can give a boost to the BPF.”</a:t>
            </a:r>
            <a:endParaRPr lang="en-BE" sz="1600" i="1" dirty="0"/>
          </a:p>
        </p:txBody>
      </p:sp>
    </p:spTree>
    <p:extLst>
      <p:ext uri="{BB962C8B-B14F-4D97-AF65-F5344CB8AC3E}">
        <p14:creationId xmlns:p14="http://schemas.microsoft.com/office/powerpoint/2010/main" val="4161369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92946-43D8-8B4A-98E7-B962EE44B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4372" y="878499"/>
            <a:ext cx="4603531" cy="74196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dirty="0"/>
              <a:t>The assessment and selection of BPF proposals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2EBC13-0ABB-524E-8082-6B79D92C2575}"/>
              </a:ext>
            </a:extLst>
          </p:cNvPr>
          <p:cNvGrpSpPr/>
          <p:nvPr/>
        </p:nvGrpSpPr>
        <p:grpSpPr>
          <a:xfrm>
            <a:off x="0" y="6430967"/>
            <a:ext cx="9144000" cy="446087"/>
            <a:chOff x="0" y="6430963"/>
            <a:chExt cx="9144000" cy="446087"/>
          </a:xfrm>
        </p:grpSpPr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EBF327E1-F660-8248-B760-66594D92B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430963"/>
              <a:ext cx="9144000" cy="427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Google Shape;103;p14">
              <a:extLst>
                <a:ext uri="{FF2B5EF4-FFF2-40B4-BE49-F238E27FC236}">
                  <a16:creationId xmlns:a16="http://schemas.microsoft.com/office/drawing/2014/main" id="{9E1D2128-92A0-BF4A-9C31-92E27EDC6A9A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850" y="6430963"/>
              <a:ext cx="1549400" cy="446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FE84A37-2FF7-7446-8214-318467AC9E49}"/>
              </a:ext>
            </a:extLst>
          </p:cNvPr>
          <p:cNvSpPr txBox="1"/>
          <p:nvPr/>
        </p:nvSpPr>
        <p:spPr>
          <a:xfrm>
            <a:off x="872943" y="2027063"/>
            <a:ext cx="738913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BPF on BPFs developed a framework with metrics to assess proposals on three dimensions: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Is the topic relevant and suitable for a BPF?</a:t>
            </a:r>
          </a:p>
          <a:p>
            <a:r>
              <a:rPr lang="en-GB" sz="1600" dirty="0"/>
              <a:t> 	</a:t>
            </a:r>
            <a:r>
              <a:rPr lang="en-GB" sz="1400" dirty="0"/>
              <a:t>(e.g. will it be possible and does it still make sense to collect best practice on the topic?)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Is a community driven </a:t>
            </a:r>
            <a:r>
              <a:rPr lang="en-GB" sz="1600" dirty="0" err="1"/>
              <a:t>multistakeholder</a:t>
            </a:r>
            <a:r>
              <a:rPr lang="en-GB" sz="1600" dirty="0"/>
              <a:t> discussion realistic?</a:t>
            </a:r>
          </a:p>
          <a:p>
            <a:r>
              <a:rPr lang="en-GB" sz="1600" dirty="0"/>
              <a:t>	</a:t>
            </a:r>
            <a:r>
              <a:rPr lang="en-GB" sz="1400" dirty="0"/>
              <a:t>(e.g.  will the BPF be able to gather sufficient community interest and stakeholder 	involvement?)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Predicting the BPF’s potential to contribute to enhancing the IGF’s impact on Internet governance and policy.</a:t>
            </a:r>
          </a:p>
          <a:p>
            <a:r>
              <a:rPr lang="en-GB" sz="1600" dirty="0"/>
              <a:t>	</a:t>
            </a:r>
            <a:r>
              <a:rPr lang="en-GB" sz="1400" dirty="0"/>
              <a:t>(e.g.  Is there a realistic outreach strategy to involve organisations or initiatives outside the 	traditional IGF community?)</a:t>
            </a:r>
            <a:endParaRPr lang="en-BE" sz="1600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A41EA6A-0A68-A04D-A242-3721099BB0FC}"/>
              </a:ext>
            </a:extLst>
          </p:cNvPr>
          <p:cNvSpPr/>
          <p:nvPr/>
        </p:nvSpPr>
        <p:spPr>
          <a:xfrm>
            <a:off x="577850" y="109488"/>
            <a:ext cx="7979323" cy="615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+mj-lt"/>
              </a:rPr>
              <a:t>IGF 2020</a:t>
            </a:r>
            <a:endParaRPr lang="en-US" sz="1600" i="1" dirty="0">
              <a:latin typeface="+mj-lt"/>
            </a:endParaRPr>
          </a:p>
          <a:p>
            <a:pPr algn="ctr"/>
            <a:r>
              <a:rPr lang="en-US" i="1" dirty="0">
                <a:latin typeface="+mj-lt"/>
              </a:rPr>
              <a:t>BPF on BPFs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1673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A2EBC13-0ABB-524E-8082-6B79D92C2575}"/>
              </a:ext>
            </a:extLst>
          </p:cNvPr>
          <p:cNvGrpSpPr/>
          <p:nvPr/>
        </p:nvGrpSpPr>
        <p:grpSpPr>
          <a:xfrm>
            <a:off x="0" y="6430967"/>
            <a:ext cx="9144000" cy="446087"/>
            <a:chOff x="0" y="6430963"/>
            <a:chExt cx="9144000" cy="446087"/>
          </a:xfrm>
        </p:grpSpPr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EBF327E1-F660-8248-B760-66594D92B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430963"/>
              <a:ext cx="9144000" cy="427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Google Shape;103;p14">
              <a:extLst>
                <a:ext uri="{FF2B5EF4-FFF2-40B4-BE49-F238E27FC236}">
                  <a16:creationId xmlns:a16="http://schemas.microsoft.com/office/drawing/2014/main" id="{9E1D2128-92A0-BF4A-9C31-92E27EDC6A9A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850" y="6430963"/>
              <a:ext cx="1549400" cy="446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E45E03C-6A59-9C49-BB5E-E99FB42AFDA8}"/>
              </a:ext>
            </a:extLst>
          </p:cNvPr>
          <p:cNvSpPr/>
          <p:nvPr/>
        </p:nvSpPr>
        <p:spPr>
          <a:xfrm>
            <a:off x="577850" y="109488"/>
            <a:ext cx="7979323" cy="615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+mj-lt"/>
              </a:rPr>
              <a:t>IGF 2020</a:t>
            </a:r>
            <a:endParaRPr lang="en-US" sz="1600" i="1" dirty="0">
              <a:latin typeface="+mj-lt"/>
            </a:endParaRPr>
          </a:p>
          <a:p>
            <a:pPr algn="ctr"/>
            <a:r>
              <a:rPr lang="en-US" i="1" dirty="0">
                <a:latin typeface="+mj-lt"/>
              </a:rPr>
              <a:t>BPF on BPFs </a:t>
            </a:r>
            <a:endParaRPr lang="en-US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55C594-2B6E-7E43-A409-79AC67E2BC5E}"/>
              </a:ext>
            </a:extLst>
          </p:cNvPr>
          <p:cNvSpPr txBox="1"/>
          <p:nvPr/>
        </p:nvSpPr>
        <p:spPr>
          <a:xfrm>
            <a:off x="3095794" y="973069"/>
            <a:ext cx="2943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dirty="0"/>
              <a:t>Review and Feedback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74CFE2-09AE-BE4C-91F7-6FF9CC962429}"/>
              </a:ext>
            </a:extLst>
          </p:cNvPr>
          <p:cNvSpPr txBox="1"/>
          <p:nvPr/>
        </p:nvSpPr>
        <p:spPr>
          <a:xfrm>
            <a:off x="747698" y="2073103"/>
            <a:ext cx="8152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400" dirty="0"/>
              <a:t>The report is available at </a:t>
            </a:r>
            <a:r>
              <a:rPr lang="en-GB" sz="2400" dirty="0">
                <a:hlinkClick r:id="rId5"/>
              </a:rPr>
              <a:t>https://www.intgovforum.org/multilingual/content/bpf-on-bpfs</a:t>
            </a:r>
            <a:r>
              <a:rPr lang="en-GB" sz="2400" dirty="0"/>
              <a:t> </a:t>
            </a:r>
            <a:endParaRPr lang="en-BE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5B7D10-F701-4A4C-9801-18CB78F9D749}"/>
              </a:ext>
            </a:extLst>
          </p:cNvPr>
          <p:cNvSpPr txBox="1"/>
          <p:nvPr/>
        </p:nvSpPr>
        <p:spPr>
          <a:xfrm>
            <a:off x="747698" y="3429000"/>
            <a:ext cx="7979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</a:t>
            </a:r>
            <a:r>
              <a:rPr lang="en-BE" sz="2400" dirty="0"/>
              <a:t>eedback can be submitted to </a:t>
            </a:r>
            <a:r>
              <a:rPr lang="en-GB" sz="2400" dirty="0">
                <a:hlinkClick r:id="rId6"/>
              </a:rPr>
              <a:t>bpfs-info@intgovforum.org</a:t>
            </a:r>
            <a:r>
              <a:rPr lang="en-GB" sz="2400" dirty="0"/>
              <a:t> </a:t>
            </a:r>
            <a:r>
              <a:rPr lang="en-BE" sz="2400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30EF6-9800-4D45-A7F2-9064FD5869FE}"/>
              </a:ext>
            </a:extLst>
          </p:cNvPr>
          <p:cNvSpPr txBox="1"/>
          <p:nvPr/>
        </p:nvSpPr>
        <p:spPr>
          <a:xfrm>
            <a:off x="833377" y="4947212"/>
            <a:ext cx="789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/>
              <a:t>W</a:t>
            </a:r>
            <a:r>
              <a:rPr lang="en-BE" sz="2400" i="1" dirty="0"/>
              <a:t>e would welcome feedback by 15 September. </a:t>
            </a:r>
          </a:p>
        </p:txBody>
      </p:sp>
    </p:spTree>
    <p:extLst>
      <p:ext uri="{BB962C8B-B14F-4D97-AF65-F5344CB8AC3E}">
        <p14:creationId xmlns:p14="http://schemas.microsoft.com/office/powerpoint/2010/main" val="3607901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A2EBC13-0ABB-524E-8082-6B79D92C2575}"/>
              </a:ext>
            </a:extLst>
          </p:cNvPr>
          <p:cNvGrpSpPr/>
          <p:nvPr/>
        </p:nvGrpSpPr>
        <p:grpSpPr>
          <a:xfrm>
            <a:off x="0" y="6430967"/>
            <a:ext cx="9144000" cy="446087"/>
            <a:chOff x="0" y="6430963"/>
            <a:chExt cx="9144000" cy="446087"/>
          </a:xfrm>
        </p:grpSpPr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EBF327E1-F660-8248-B760-66594D92B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430963"/>
              <a:ext cx="9144000" cy="427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Google Shape;103;p14">
              <a:extLst>
                <a:ext uri="{FF2B5EF4-FFF2-40B4-BE49-F238E27FC236}">
                  <a16:creationId xmlns:a16="http://schemas.microsoft.com/office/drawing/2014/main" id="{9E1D2128-92A0-BF4A-9C31-92E27EDC6A9A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850" y="6430963"/>
              <a:ext cx="1549400" cy="446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A6D09537-79AC-C245-B546-7C6667470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263" y="860364"/>
            <a:ext cx="8403221" cy="50195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ar-DZ" altLang="en-US" sz="6000" b="1" dirty="0">
                <a:solidFill>
                  <a:srgbClr val="0070C0"/>
                </a:solidFill>
              </a:rPr>
              <a:t>شكرا </a:t>
            </a:r>
            <a:endParaRPr altLang="en-US" sz="6000" b="1" dirty="0">
              <a:solidFill>
                <a:srgbClr val="0070C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zh-TW" altLang="en-US" sz="6000" b="1" dirty="0">
                <a:solidFill>
                  <a:srgbClr val="0070C0"/>
                </a:solidFill>
                <a:ea typeface="新細明體" charset="-120"/>
              </a:rPr>
              <a:t>谢谢 </a:t>
            </a:r>
            <a:endParaRPr altLang="zh-TW" sz="6000" b="1" dirty="0">
              <a:solidFill>
                <a:srgbClr val="0070C0"/>
              </a:solidFill>
              <a:ea typeface="新細明體" charset="-120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GB" altLang="en-US" sz="6000" b="1" dirty="0">
                <a:solidFill>
                  <a:srgbClr val="0070C0"/>
                </a:solidFill>
              </a:rPr>
              <a:t>Thank You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GB" altLang="en-US" sz="6000" b="1" dirty="0">
                <a:solidFill>
                  <a:srgbClr val="0070C0"/>
                </a:solidFill>
              </a:rPr>
              <a:t>Merci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ru-RU" altLang="en-US" sz="6000" b="1" dirty="0">
                <a:solidFill>
                  <a:srgbClr val="0070C0"/>
                </a:solidFill>
              </a:rPr>
              <a:t>Спасибо </a:t>
            </a:r>
            <a:endParaRPr altLang="en-US" sz="6000" b="1" dirty="0">
              <a:solidFill>
                <a:srgbClr val="0070C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GB" altLang="en-US" sz="6000" b="1" dirty="0">
                <a:solidFill>
                  <a:srgbClr val="0070C0"/>
                </a:solidFill>
              </a:rPr>
              <a:t>Gracias</a:t>
            </a:r>
          </a:p>
          <a:p>
            <a:pPr>
              <a:defRPr/>
            </a:pP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52626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3016</TotalTime>
  <Words>653</Words>
  <Application>Microsoft Office PowerPoint</Application>
  <PresentationFormat>On-screen Show (4:3)</PresentationFormat>
  <Paragraphs>95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Custom Design</vt:lpstr>
      <vt:lpstr>IGF 2020   BPF on BPFs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IGF2020  Best Practice Forum   Data and New Technologies  in an Internet context</dc:title>
  <dc:creator>Wim Degezelle</dc:creator>
  <cp:lastModifiedBy>Anja GENGO</cp:lastModifiedBy>
  <cp:revision>87</cp:revision>
  <dcterms:created xsi:type="dcterms:W3CDTF">2020-03-19T17:02:42Z</dcterms:created>
  <dcterms:modified xsi:type="dcterms:W3CDTF">2020-08-11T15:01:23Z</dcterms:modified>
</cp:coreProperties>
</file>