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handoutMasterIdLst>
    <p:handoutMasterId r:id="rId12"/>
  </p:handoutMasterIdLst>
  <p:sldIdLst>
    <p:sldId id="256" r:id="rId2"/>
    <p:sldId id="283" r:id="rId3"/>
    <p:sldId id="284" r:id="rId4"/>
    <p:sldId id="285" r:id="rId5"/>
    <p:sldId id="287" r:id="rId6"/>
    <p:sldId id="286" r:id="rId7"/>
    <p:sldId id="280" r:id="rId8"/>
    <p:sldId id="288" r:id="rId9"/>
    <p:sldId id="289" r:id="rId10"/>
  </p:sldIdLst>
  <p:sldSz cx="9144000" cy="6858000" type="screen4x3"/>
  <p:notesSz cx="6794500" cy="9906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4AD908E-7803-48AA-B9C1-A3F01A6B8495}">
          <p14:sldIdLst>
            <p14:sldId id="256"/>
            <p14:sldId id="283"/>
            <p14:sldId id="284"/>
            <p14:sldId id="285"/>
            <p14:sldId id="287"/>
            <p14:sldId id="286"/>
            <p14:sldId id="280"/>
            <p14:sldId id="288"/>
            <p14:sldId id="289"/>
          </p14:sldIdLst>
        </p14:section>
        <p14:section name="Untitled Section" id="{8A9B278C-18BD-450F-B5AF-9BE4E457046D}">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exia Gonzalez Fanfalone" initials="AGF" lastIdx="3" clrIdx="0">
    <p:extLst>
      <p:ext uri="{19B8F6BF-5375-455C-9EA6-DF929625EA0E}">
        <p15:presenceInfo xmlns:p15="http://schemas.microsoft.com/office/powerpoint/2012/main" userId="Alexia Gonzalez Fanfalon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8E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31" autoAdjust="0"/>
    <p:restoredTop sz="79528" autoAdjust="0"/>
  </p:normalViewPr>
  <p:slideViewPr>
    <p:cSldViewPr snapToGrid="0">
      <p:cViewPr varScale="1">
        <p:scale>
          <a:sx n="45" d="100"/>
          <a:sy n="45" d="100"/>
        </p:scale>
        <p:origin x="1624" y="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6888"/>
          </a:xfrm>
          <a:prstGeom prst="rect">
            <a:avLst/>
          </a:prstGeom>
        </p:spPr>
        <p:txBody>
          <a:bodyPr vert="horz" lIns="91440" tIns="45720" rIns="91440" bIns="45720" rtlCol="0"/>
          <a:lstStyle>
            <a:lvl1pPr algn="r">
              <a:defRPr sz="1200"/>
            </a:lvl1pPr>
          </a:lstStyle>
          <a:p>
            <a:fld id="{7F34EFC6-C787-4A66-ABAB-C5789BCC8751}" type="datetimeFigureOut">
              <a:rPr lang="en-GB" smtClean="0"/>
              <a:t>26/11/2019</a:t>
            </a:fld>
            <a:endParaRPr lang="en-GB"/>
          </a:p>
        </p:txBody>
      </p:sp>
      <p:sp>
        <p:nvSpPr>
          <p:cNvPr id="4" name="Footer Placeholder 3"/>
          <p:cNvSpPr>
            <a:spLocks noGrp="1"/>
          </p:cNvSpPr>
          <p:nvPr>
            <p:ph type="ftr" sz="quarter" idx="2"/>
          </p:nvPr>
        </p:nvSpPr>
        <p:spPr>
          <a:xfrm>
            <a:off x="0" y="9409113"/>
            <a:ext cx="2944813" cy="4968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6887"/>
          </a:xfrm>
          <a:prstGeom prst="rect">
            <a:avLst/>
          </a:prstGeom>
        </p:spPr>
        <p:txBody>
          <a:bodyPr vert="horz" lIns="91440" tIns="45720" rIns="91440" bIns="45720" rtlCol="0" anchor="b"/>
          <a:lstStyle>
            <a:lvl1pPr algn="r">
              <a:defRPr sz="1200"/>
            </a:lvl1pPr>
          </a:lstStyle>
          <a:p>
            <a:fld id="{61A699E8-397E-4833-BFF0-8327697954FF}" type="slidenum">
              <a:rPr lang="en-GB" smtClean="0"/>
              <a:t>‹#›</a:t>
            </a:fld>
            <a:endParaRPr lang="en-GB"/>
          </a:p>
        </p:txBody>
      </p:sp>
    </p:spTree>
    <p:extLst>
      <p:ext uri="{BB962C8B-B14F-4D97-AF65-F5344CB8AC3E}">
        <p14:creationId xmlns:p14="http://schemas.microsoft.com/office/powerpoint/2010/main" val="5914366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702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7020"/>
          </a:xfrm>
          <a:prstGeom prst="rect">
            <a:avLst/>
          </a:prstGeom>
        </p:spPr>
        <p:txBody>
          <a:bodyPr vert="horz" lIns="91440" tIns="45720" rIns="91440" bIns="45720" rtlCol="0"/>
          <a:lstStyle>
            <a:lvl1pPr algn="r">
              <a:defRPr sz="1200"/>
            </a:lvl1pPr>
          </a:lstStyle>
          <a:p>
            <a:fld id="{37082731-00DA-4935-AFF6-2C8924E68CCA}" type="datetimeFigureOut">
              <a:rPr lang="en-GB" smtClean="0"/>
              <a:t>26/11/2019</a:t>
            </a:fld>
            <a:endParaRPr lang="en-GB"/>
          </a:p>
        </p:txBody>
      </p:sp>
      <p:sp>
        <p:nvSpPr>
          <p:cNvPr id="4" name="Slide Image Placeholder 3"/>
          <p:cNvSpPr>
            <a:spLocks noGrp="1" noRot="1" noChangeAspect="1"/>
          </p:cNvSpPr>
          <p:nvPr>
            <p:ph type="sldImg" idx="2"/>
          </p:nvPr>
        </p:nvSpPr>
        <p:spPr>
          <a:xfrm>
            <a:off x="1168400" y="1238250"/>
            <a:ext cx="4457700" cy="33432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67262"/>
            <a:ext cx="5435600" cy="3900488"/>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7019"/>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7019"/>
          </a:xfrm>
          <a:prstGeom prst="rect">
            <a:avLst/>
          </a:prstGeom>
        </p:spPr>
        <p:txBody>
          <a:bodyPr vert="horz" lIns="91440" tIns="45720" rIns="91440" bIns="45720" rtlCol="0" anchor="b"/>
          <a:lstStyle>
            <a:lvl1pPr algn="r">
              <a:defRPr sz="1200"/>
            </a:lvl1pPr>
          </a:lstStyle>
          <a:p>
            <a:fld id="{A9DD5626-8C05-44F7-BEFE-396AC90C91CA}" type="slidenum">
              <a:rPr lang="en-GB" smtClean="0"/>
              <a:t>‹#›</a:t>
            </a:fld>
            <a:endParaRPr lang="en-GB"/>
          </a:p>
        </p:txBody>
      </p:sp>
    </p:spTree>
    <p:extLst>
      <p:ext uri="{BB962C8B-B14F-4D97-AF65-F5344CB8AC3E}">
        <p14:creationId xmlns:p14="http://schemas.microsoft.com/office/powerpoint/2010/main" val="1615054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A9DD5626-8C05-44F7-BEFE-396AC90C91CA}" type="slidenum">
              <a:rPr lang="en-GB" smtClean="0"/>
              <a:t>1</a:t>
            </a:fld>
            <a:endParaRPr lang="en-GB"/>
          </a:p>
        </p:txBody>
      </p:sp>
    </p:spTree>
    <p:extLst>
      <p:ext uri="{BB962C8B-B14F-4D97-AF65-F5344CB8AC3E}">
        <p14:creationId xmlns:p14="http://schemas.microsoft.com/office/powerpoint/2010/main" val="406174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The UN Agenda for Sustainable Development specifically acknowledges the role of ICTs and the Internet as horizontal enabler for development, a general purpose technology and the foundation of the digital economy.</a:t>
            </a:r>
          </a:p>
          <a:p>
            <a:endParaRPr lang="en-GB" dirty="0" smtClean="0"/>
          </a:p>
          <a:p>
            <a:r>
              <a:rPr lang="en-GB" sz="1200" kern="1200" dirty="0" smtClean="0">
                <a:solidFill>
                  <a:schemeClr val="tx1"/>
                </a:solidFill>
                <a:effectLst/>
                <a:latin typeface="+mn-lt"/>
                <a:ea typeface="+mn-ea"/>
                <a:cs typeface="+mn-cs"/>
              </a:rPr>
              <a:t>However, despite</a:t>
            </a:r>
            <a:r>
              <a:rPr lang="en-GB" sz="1200" kern="1200" baseline="0" dirty="0" smtClean="0">
                <a:solidFill>
                  <a:schemeClr val="tx1"/>
                </a:solidFill>
                <a:effectLst/>
                <a:latin typeface="+mn-lt"/>
                <a:ea typeface="+mn-ea"/>
                <a:cs typeface="+mn-cs"/>
              </a:rPr>
              <a:t> advances, important challenges still exist for digital inclusion, particularly regarding access.</a:t>
            </a:r>
          </a:p>
          <a:p>
            <a:endParaRPr lang="en-GB" sz="1200" kern="1200" baseline="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We are in 2019 and the ITU estimates</a:t>
            </a:r>
            <a:r>
              <a:rPr lang="en-GB" sz="1200" kern="1200" baseline="0" dirty="0" smtClean="0">
                <a:solidFill>
                  <a:schemeClr val="tx1"/>
                </a:solidFill>
                <a:effectLst/>
                <a:latin typeface="+mn-lt"/>
                <a:ea typeface="+mn-ea"/>
                <a:cs typeface="+mn-cs"/>
              </a:rPr>
              <a:t> that around 46% </a:t>
            </a:r>
            <a:r>
              <a:rPr lang="en-GB" sz="1200" kern="1200" dirty="0" smtClean="0">
                <a:solidFill>
                  <a:schemeClr val="tx1"/>
                </a:solidFill>
                <a:effectLst/>
                <a:latin typeface="+mn-lt"/>
                <a:ea typeface="+mn-ea"/>
                <a:cs typeface="+mn-cs"/>
              </a:rPr>
              <a:t>of the world’s population is still not using the Internet.</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Expanding broadband services for rural and remote areas continues to be a major challenge to including people in the digital economy or digital transformation. </a:t>
            </a:r>
            <a:endParaRPr lang="en-GB" dirty="0"/>
          </a:p>
        </p:txBody>
      </p:sp>
      <p:sp>
        <p:nvSpPr>
          <p:cNvPr id="4" name="Slide Number Placeholder 3"/>
          <p:cNvSpPr>
            <a:spLocks noGrp="1"/>
          </p:cNvSpPr>
          <p:nvPr>
            <p:ph type="sldNum" sz="quarter" idx="10"/>
          </p:nvPr>
        </p:nvSpPr>
        <p:spPr/>
        <p:txBody>
          <a:bodyPr/>
          <a:lstStyle/>
          <a:p>
            <a:fld id="{A9DD5626-8C05-44F7-BEFE-396AC90C91CA}" type="slidenum">
              <a:rPr lang="en-GB" smtClean="0"/>
              <a:t>2</a:t>
            </a:fld>
            <a:endParaRPr lang="en-GB"/>
          </a:p>
        </p:txBody>
      </p:sp>
    </p:spTree>
    <p:extLst>
      <p:ext uri="{BB962C8B-B14F-4D97-AF65-F5344CB8AC3E}">
        <p14:creationId xmlns:p14="http://schemas.microsoft.com/office/powerpoint/2010/main" val="2189120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smtClean="0">
                <a:solidFill>
                  <a:schemeClr val="tx1"/>
                </a:solidFill>
                <a:effectLst/>
                <a:latin typeface="+mn-lt"/>
                <a:ea typeface="+mn-ea"/>
                <a:cs typeface="+mn-cs"/>
              </a:rPr>
              <a:t>That is not only a challenge in developing countries, but also in many developed countries. Even in OECD countries where penetration levels are higher, that is, 109% penetration for mobile broadband and 30% for fixed broadband, closing the rural digital gap is still an unfinished task. For some OECD countries, while the differences in Internet penetration may be less pronounced than in others, even in those that are doing well, when we break out the data in terms of the service speeds to which rural areas have access to in comparison to urban areas, the picture is not</a:t>
            </a:r>
            <a:r>
              <a:rPr lang="en-GB" sz="1200" kern="1200" baseline="0" dirty="0" smtClean="0">
                <a:solidFill>
                  <a:schemeClr val="tx1"/>
                </a:solidFill>
                <a:effectLst/>
                <a:latin typeface="+mn-lt"/>
                <a:ea typeface="+mn-ea"/>
                <a:cs typeface="+mn-cs"/>
              </a:rPr>
              <a:t> good</a:t>
            </a:r>
            <a:r>
              <a:rPr lang="en-GB" sz="1200" kern="1200" dirty="0" smtClean="0">
                <a:solidFill>
                  <a:schemeClr val="tx1"/>
                </a:solidFill>
                <a:effectLst/>
                <a:latin typeface="+mn-lt"/>
                <a:ea typeface="+mn-ea"/>
                <a:cs typeface="+mn-cs"/>
              </a:rPr>
              <a:t>. </a:t>
            </a:r>
            <a:endParaRPr lang="en-GB" dirty="0" smtClean="0"/>
          </a:p>
          <a:p>
            <a:endParaRPr lang="en-GB" dirty="0"/>
          </a:p>
        </p:txBody>
      </p:sp>
      <p:sp>
        <p:nvSpPr>
          <p:cNvPr id="4" name="Slide Number Placeholder 3"/>
          <p:cNvSpPr>
            <a:spLocks noGrp="1"/>
          </p:cNvSpPr>
          <p:nvPr>
            <p:ph type="sldNum" sz="quarter" idx="10"/>
          </p:nvPr>
        </p:nvSpPr>
        <p:spPr/>
        <p:txBody>
          <a:bodyPr/>
          <a:lstStyle/>
          <a:p>
            <a:fld id="{A9DD5626-8C05-44F7-BEFE-396AC90C91CA}" type="slidenum">
              <a:rPr lang="en-GB" smtClean="0"/>
              <a:t>3</a:t>
            </a:fld>
            <a:endParaRPr lang="en-GB"/>
          </a:p>
        </p:txBody>
      </p:sp>
    </p:spTree>
    <p:extLst>
      <p:ext uri="{BB962C8B-B14F-4D97-AF65-F5344CB8AC3E}">
        <p14:creationId xmlns:p14="http://schemas.microsoft.com/office/powerpoint/2010/main" val="21419894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Meanwhile, recent technological developments, such as the migration to IP networks, have effectively decoupled services from transmission networks allowing services to converge over IP networks. </a:t>
            </a:r>
          </a:p>
          <a:p>
            <a:endParaRPr lang="en-US" sz="1200" b="0" i="0" kern="1200" dirty="0" smtClean="0">
              <a:solidFill>
                <a:schemeClr val="tx1"/>
              </a:solidFill>
              <a:effectLst/>
              <a:latin typeface="+mn-lt"/>
              <a:ea typeface="+mn-ea"/>
              <a:cs typeface="+mn-cs"/>
            </a:endParaRPr>
          </a:p>
          <a:p>
            <a:r>
              <a:rPr lang="en-US" sz="1200" b="0" i="0" u="none" strike="noStrike" kern="1200" baseline="0" dirty="0" smtClean="0">
                <a:solidFill>
                  <a:schemeClr val="tx1"/>
                </a:solidFill>
                <a:latin typeface="+mn-lt"/>
                <a:ea typeface="+mn-ea"/>
                <a:cs typeface="+mn-cs"/>
              </a:rPr>
              <a:t>Some technologies on the horizon such as blockchain, personal cells (</a:t>
            </a:r>
            <a:r>
              <a:rPr lang="en-US" sz="1200" b="0" i="0" u="none" strike="noStrike" kern="1200" baseline="0" dirty="0" err="1" smtClean="0">
                <a:solidFill>
                  <a:schemeClr val="tx1"/>
                </a:solidFill>
                <a:latin typeface="+mn-lt"/>
                <a:ea typeface="+mn-ea"/>
                <a:cs typeface="+mn-cs"/>
              </a:rPr>
              <a:t>pCells</a:t>
            </a:r>
            <a:r>
              <a:rPr lang="en-US" sz="1200" b="0" i="0" u="none" strike="noStrike" kern="1200" baseline="0" dirty="0" smtClean="0">
                <a:solidFill>
                  <a:schemeClr val="tx1"/>
                </a:solidFill>
                <a:latin typeface="+mn-lt"/>
                <a:ea typeface="+mn-ea"/>
                <a:cs typeface="+mn-cs"/>
              </a:rPr>
              <a:t>), artificial intelligence, virtual reality may further augment or disrupt the future approaches of </a:t>
            </a:r>
            <a:r>
              <a:rPr lang="en-GB" sz="1200" b="0" i="0" u="none" strike="noStrike" kern="1200" baseline="0" dirty="0" smtClean="0">
                <a:solidFill>
                  <a:schemeClr val="tx1"/>
                </a:solidFill>
                <a:latin typeface="+mn-lt"/>
                <a:ea typeface="+mn-ea"/>
                <a:cs typeface="+mn-cs"/>
              </a:rPr>
              <a:t>operators.</a:t>
            </a:r>
            <a:endParaRPr lang="en-GB" dirty="0"/>
          </a:p>
        </p:txBody>
      </p:sp>
      <p:sp>
        <p:nvSpPr>
          <p:cNvPr id="4" name="Slide Number Placeholder 3"/>
          <p:cNvSpPr>
            <a:spLocks noGrp="1"/>
          </p:cNvSpPr>
          <p:nvPr>
            <p:ph type="sldNum" sz="quarter" idx="10"/>
          </p:nvPr>
        </p:nvSpPr>
        <p:spPr/>
        <p:txBody>
          <a:bodyPr/>
          <a:lstStyle/>
          <a:p>
            <a:fld id="{A9DD5626-8C05-44F7-BEFE-396AC90C91CA}" type="slidenum">
              <a:rPr lang="en-GB" smtClean="0"/>
              <a:t>4</a:t>
            </a:fld>
            <a:endParaRPr lang="en-GB"/>
          </a:p>
        </p:txBody>
      </p:sp>
    </p:spTree>
    <p:extLst>
      <p:ext uri="{BB962C8B-B14F-4D97-AF65-F5344CB8AC3E}">
        <p14:creationId xmlns:p14="http://schemas.microsoft.com/office/powerpoint/2010/main" val="13455466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a:t>
            </a:r>
            <a:r>
              <a:rPr lang="en-GB" baseline="0" dirty="0" smtClean="0"/>
              <a:t> issue of connectivity and new business models are</a:t>
            </a:r>
            <a:r>
              <a:rPr lang="en-GB" dirty="0" smtClean="0"/>
              <a:t> detailed </a:t>
            </a:r>
            <a:r>
              <a:rPr lang="en-GB" baseline="0" dirty="0" smtClean="0"/>
              <a:t>in recent OECD papers, freely available online. This recent analysis were the inspiration for this workshop at the IGF.</a:t>
            </a:r>
          </a:p>
          <a:p>
            <a:pPr marL="171450" indent="-171450">
              <a:buFontTx/>
              <a:buChar char="-"/>
            </a:pPr>
            <a:r>
              <a:rPr lang="en-GB" baseline="0" dirty="0" smtClean="0"/>
              <a:t>The operators and their future</a:t>
            </a:r>
          </a:p>
          <a:p>
            <a:pPr marL="171450" indent="-171450">
              <a:buFontTx/>
              <a:buChar char="-"/>
            </a:pPr>
            <a:r>
              <a:rPr lang="en-GB" baseline="0" dirty="0" smtClean="0"/>
              <a:t>Bridging the rural digital divide</a:t>
            </a:r>
            <a:endParaRPr lang="en-GB" dirty="0"/>
          </a:p>
        </p:txBody>
      </p:sp>
      <p:sp>
        <p:nvSpPr>
          <p:cNvPr id="4" name="Slide Number Placeholder 3"/>
          <p:cNvSpPr>
            <a:spLocks noGrp="1"/>
          </p:cNvSpPr>
          <p:nvPr>
            <p:ph type="sldNum" sz="quarter" idx="10"/>
          </p:nvPr>
        </p:nvSpPr>
        <p:spPr/>
        <p:txBody>
          <a:bodyPr/>
          <a:lstStyle/>
          <a:p>
            <a:fld id="{A9DD5626-8C05-44F7-BEFE-396AC90C91CA}" type="slidenum">
              <a:rPr lang="en-GB" smtClean="0"/>
              <a:t>5</a:t>
            </a:fld>
            <a:endParaRPr lang="en-GB"/>
          </a:p>
        </p:txBody>
      </p:sp>
    </p:spTree>
    <p:extLst>
      <p:ext uri="{BB962C8B-B14F-4D97-AF65-F5344CB8AC3E}">
        <p14:creationId xmlns:p14="http://schemas.microsoft.com/office/powerpoint/2010/main" val="36456237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This workshop aims to discuss innovative ways to connect people and business to strive for a better digital inclusion. Different operator models will be discussed and how they can contribute to expand connectivity, especially in underserved areas. It will also discuss ongoing challenges operators are facing when aiming at expanding broadband provision and how these could be overcome. Overall, it seeks to </a:t>
            </a:r>
            <a:r>
              <a:rPr lang="en-GB" sz="1200" kern="1200" dirty="0" smtClean="0">
                <a:solidFill>
                  <a:schemeClr val="tx1"/>
                </a:solidFill>
                <a:effectLst/>
                <a:latin typeface="+mn-lt"/>
                <a:ea typeface="+mn-ea"/>
                <a:cs typeface="+mn-cs"/>
              </a:rPr>
              <a:t>bring together representatives from diverse stakeholder groups to </a:t>
            </a:r>
            <a:r>
              <a:rPr lang="en-US" sz="1200" b="0" i="0" kern="1200" dirty="0" smtClean="0">
                <a:solidFill>
                  <a:schemeClr val="tx1"/>
                </a:solidFill>
                <a:effectLst/>
                <a:latin typeface="+mn-lt"/>
                <a:ea typeface="+mn-ea"/>
                <a:cs typeface="+mn-cs"/>
              </a:rPr>
              <a:t>identify solutions and tools that can help bring better, more affordable and inclusive digital services to remote and rural areas and underserved groups.</a:t>
            </a:r>
            <a:endParaRPr lang="en-GB" dirty="0"/>
          </a:p>
        </p:txBody>
      </p:sp>
      <p:sp>
        <p:nvSpPr>
          <p:cNvPr id="4" name="Slide Number Placeholder 3"/>
          <p:cNvSpPr>
            <a:spLocks noGrp="1"/>
          </p:cNvSpPr>
          <p:nvPr>
            <p:ph type="sldNum" sz="quarter" idx="10"/>
          </p:nvPr>
        </p:nvSpPr>
        <p:spPr/>
        <p:txBody>
          <a:bodyPr/>
          <a:lstStyle/>
          <a:p>
            <a:fld id="{A9DD5626-8C05-44F7-BEFE-396AC90C91CA}" type="slidenum">
              <a:rPr lang="en-GB" smtClean="0"/>
              <a:t>6</a:t>
            </a:fld>
            <a:endParaRPr lang="en-GB"/>
          </a:p>
        </p:txBody>
      </p:sp>
    </p:spTree>
    <p:extLst>
      <p:ext uri="{BB962C8B-B14F-4D97-AF65-F5344CB8AC3E}">
        <p14:creationId xmlns:p14="http://schemas.microsoft.com/office/powerpoint/2010/main" val="24717130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 </a:t>
            </a:r>
            <a:r>
              <a:rPr lang="en-GB" sz="1200" b="1" kern="1200" dirty="0" smtClean="0">
                <a:solidFill>
                  <a:schemeClr val="tx1"/>
                </a:solidFill>
                <a:effectLst/>
                <a:latin typeface="+mn-lt"/>
                <a:ea typeface="+mn-ea"/>
                <a:cs typeface="+mn-cs"/>
              </a:rPr>
              <a:t>Operator models and digital inclusion </a:t>
            </a:r>
            <a:r>
              <a:rPr lang="en-GB" sz="1200" kern="1200" dirty="0" smtClean="0">
                <a:solidFill>
                  <a:schemeClr val="tx1"/>
                </a:solidFill>
                <a:effectLst/>
                <a:latin typeface="+mn-lt"/>
                <a:ea typeface="+mn-ea"/>
                <a:cs typeface="+mn-cs"/>
              </a:rPr>
              <a:t>(30 minutes) – In this first part of the workshop</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 would like to </a:t>
            </a:r>
            <a:r>
              <a:rPr lang="en-GB" sz="1200" kern="1200" dirty="0" err="1" smtClean="0">
                <a:solidFill>
                  <a:schemeClr val="tx1"/>
                </a:solidFill>
                <a:effectLst/>
                <a:latin typeface="+mn-lt"/>
                <a:ea typeface="+mn-ea"/>
                <a:cs typeface="+mn-cs"/>
              </a:rPr>
              <a:t>panelists</a:t>
            </a:r>
            <a:r>
              <a:rPr lang="en-GB" sz="1200" kern="1200" dirty="0" smtClean="0">
                <a:solidFill>
                  <a:schemeClr val="tx1"/>
                </a:solidFill>
                <a:effectLst/>
                <a:latin typeface="+mn-lt"/>
                <a:ea typeface="+mn-ea"/>
                <a:cs typeface="+mn-cs"/>
              </a:rPr>
              <a:t> to describe the main trends and initiatives on technology developments and different operator models around the world by answering the following questions: </a:t>
            </a:r>
          </a:p>
          <a:p>
            <a:endParaRPr lang="en-GB" sz="1200" kern="1200" dirty="0" smtClean="0">
              <a:solidFill>
                <a:schemeClr val="tx1"/>
              </a:solidFill>
              <a:effectLst/>
              <a:latin typeface="+mn-lt"/>
              <a:ea typeface="+mn-ea"/>
              <a:cs typeface="+mn-cs"/>
            </a:endParaRPr>
          </a:p>
          <a:p>
            <a:r>
              <a:rPr lang="en-GB" sz="800" kern="1200" dirty="0" smtClean="0">
                <a:solidFill>
                  <a:schemeClr val="tx1"/>
                </a:solidFill>
                <a:latin typeface="+mn-lt"/>
                <a:ea typeface="+mn-ea"/>
                <a:cs typeface="+mn-cs"/>
              </a:rPr>
              <a:t>What </a:t>
            </a:r>
            <a:r>
              <a:rPr lang="en-GB" sz="800" b="1" kern="1200" dirty="0" smtClean="0">
                <a:solidFill>
                  <a:schemeClr val="tx2"/>
                </a:solidFill>
                <a:latin typeface="+mn-lt"/>
                <a:ea typeface="+mn-ea"/>
                <a:cs typeface="+mn-cs"/>
              </a:rPr>
              <a:t>new business models </a:t>
            </a:r>
            <a:r>
              <a:rPr lang="en-GB" sz="800" kern="1200" dirty="0" smtClean="0">
                <a:solidFill>
                  <a:schemeClr val="tx1"/>
                </a:solidFill>
                <a:latin typeface="+mn-lt"/>
                <a:ea typeface="+mn-ea"/>
                <a:cs typeface="+mn-cs"/>
              </a:rPr>
              <a:t>and </a:t>
            </a:r>
            <a:r>
              <a:rPr lang="en-GB" sz="800" b="1" kern="1200" dirty="0" smtClean="0">
                <a:solidFill>
                  <a:schemeClr val="tx2"/>
                </a:solidFill>
                <a:latin typeface="+mn-lt"/>
                <a:ea typeface="+mn-ea"/>
                <a:cs typeface="+mn-cs"/>
              </a:rPr>
              <a:t>technological solutions </a:t>
            </a:r>
            <a:r>
              <a:rPr lang="en-GB" sz="800" kern="1200" dirty="0" smtClean="0">
                <a:solidFill>
                  <a:schemeClr val="tx1"/>
                </a:solidFill>
                <a:latin typeface="+mn-lt"/>
                <a:ea typeface="+mn-ea"/>
                <a:cs typeface="+mn-cs"/>
              </a:rPr>
              <a:t>can assist to narrow the digital broadband divide? </a:t>
            </a:r>
          </a:p>
          <a:p>
            <a:r>
              <a:rPr lang="en-GB" sz="800" kern="1200" dirty="0" smtClean="0">
                <a:solidFill>
                  <a:schemeClr val="tx1"/>
                </a:solidFill>
                <a:latin typeface="+mn-lt"/>
                <a:ea typeface="+mn-ea"/>
                <a:cs typeface="+mn-cs"/>
              </a:rPr>
              <a:t>What operator models have proven to work well to </a:t>
            </a:r>
            <a:r>
              <a:rPr lang="en-GB" sz="800" b="1" kern="1200" dirty="0" smtClean="0">
                <a:solidFill>
                  <a:schemeClr val="tx2"/>
                </a:solidFill>
                <a:latin typeface="+mn-lt"/>
                <a:ea typeface="+mn-ea"/>
                <a:cs typeface="+mn-cs"/>
              </a:rPr>
              <a:t>expand connectivity</a:t>
            </a:r>
            <a:r>
              <a:rPr lang="en-GB" sz="800" kern="1200" dirty="0" smtClean="0">
                <a:solidFill>
                  <a:schemeClr val="tx1"/>
                </a:solidFill>
                <a:latin typeface="+mn-lt"/>
                <a:ea typeface="+mn-ea"/>
                <a:cs typeface="+mn-cs"/>
              </a:rPr>
              <a:t>?</a:t>
            </a:r>
          </a:p>
          <a:p>
            <a:endParaRPr lang="en-GB" dirty="0" smtClean="0"/>
          </a:p>
          <a:p>
            <a:r>
              <a:rPr lang="en-GB" b="1" u="sng" dirty="0" smtClean="0"/>
              <a:t>Speakers list: </a:t>
            </a:r>
          </a:p>
          <a:p>
            <a:pPr rtl="0" fontAlgn="ctr"/>
            <a:r>
              <a:rPr lang="en-GB" sz="1200" b="0" i="0" kern="1200" dirty="0" smtClean="0">
                <a:solidFill>
                  <a:schemeClr val="tx1"/>
                </a:solidFill>
                <a:effectLst/>
                <a:latin typeface="+mn-lt"/>
                <a:ea typeface="+mn-ea"/>
                <a:cs typeface="+mn-cs"/>
              </a:rPr>
              <a:t>Christoph </a:t>
            </a:r>
            <a:r>
              <a:rPr lang="en-GB" sz="1200" b="0" i="0" kern="1200" dirty="0" err="1" smtClean="0">
                <a:solidFill>
                  <a:schemeClr val="tx1"/>
                </a:solidFill>
                <a:effectLst/>
                <a:latin typeface="+mn-lt"/>
                <a:ea typeface="+mn-ea"/>
                <a:cs typeface="+mn-cs"/>
              </a:rPr>
              <a:t>Steck</a:t>
            </a:r>
            <a:r>
              <a:rPr lang="en-GB" sz="1200" b="0" i="0" kern="1200" dirty="0" smtClean="0">
                <a:solidFill>
                  <a:schemeClr val="tx1"/>
                </a:solidFill>
                <a:effectLst/>
                <a:latin typeface="+mn-lt"/>
                <a:ea typeface="+mn-ea"/>
                <a:cs typeface="+mn-cs"/>
              </a:rPr>
              <a:t>, Director Public Policy &amp; Internet in Telefonica S.A.</a:t>
            </a:r>
          </a:p>
          <a:p>
            <a:pPr rtl="0" fontAlgn="ctr"/>
            <a:r>
              <a:rPr lang="en-GB" sz="1200" b="0" i="0" kern="1200" dirty="0" smtClean="0">
                <a:solidFill>
                  <a:schemeClr val="tx1"/>
                </a:solidFill>
                <a:effectLst/>
                <a:latin typeface="+mn-lt"/>
                <a:ea typeface="+mn-ea"/>
                <a:cs typeface="+mn-cs"/>
              </a:rPr>
              <a:t>Chenai Chair, Gender and Digital Rights manager in the Web Foundation. </a:t>
            </a:r>
          </a:p>
          <a:p>
            <a:pPr rtl="0" fontAlgn="ctr"/>
            <a:r>
              <a:rPr lang="en-US" sz="1200" b="0" i="0" kern="1200" dirty="0" smtClean="0">
                <a:solidFill>
                  <a:schemeClr val="tx1"/>
                </a:solidFill>
                <a:effectLst/>
                <a:latin typeface="+mn-lt"/>
                <a:ea typeface="+mn-ea"/>
                <a:cs typeface="+mn-cs"/>
              </a:rPr>
              <a:t>Monica Guise Rosina, Public Policy Manager, Facebook</a:t>
            </a:r>
          </a:p>
          <a:p>
            <a:pPr rtl="0" fontAlgn="ctr"/>
            <a:r>
              <a:rPr lang="en-GB" sz="1200" b="0" i="0" kern="1200" dirty="0" smtClean="0">
                <a:solidFill>
                  <a:schemeClr val="tx1"/>
                </a:solidFill>
                <a:effectLst/>
                <a:latin typeface="+mn-lt"/>
                <a:ea typeface="+mn-ea"/>
                <a:cs typeface="+mn-cs"/>
              </a:rPr>
              <a:t>Verena Weber, Head of the Communication Infrastructure and Service Policy Unit, Digital Economy Policy Division, OECD </a:t>
            </a:r>
          </a:p>
          <a:p>
            <a:endParaRPr lang="en-GB" dirty="0"/>
          </a:p>
        </p:txBody>
      </p:sp>
      <p:sp>
        <p:nvSpPr>
          <p:cNvPr id="4" name="Slide Number Placeholder 3"/>
          <p:cNvSpPr>
            <a:spLocks noGrp="1"/>
          </p:cNvSpPr>
          <p:nvPr>
            <p:ph type="sldNum" sz="quarter" idx="10"/>
          </p:nvPr>
        </p:nvSpPr>
        <p:spPr/>
        <p:txBody>
          <a:bodyPr/>
          <a:lstStyle/>
          <a:p>
            <a:fld id="{A9DD5626-8C05-44F7-BEFE-396AC90C91CA}" type="slidenum">
              <a:rPr lang="en-GB" smtClean="0"/>
              <a:t>8</a:t>
            </a:fld>
            <a:endParaRPr lang="en-GB"/>
          </a:p>
        </p:txBody>
      </p:sp>
    </p:spTree>
    <p:extLst>
      <p:ext uri="{BB962C8B-B14F-4D97-AF65-F5344CB8AC3E}">
        <p14:creationId xmlns:p14="http://schemas.microsoft.com/office/powerpoint/2010/main" val="23887475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 </a:t>
            </a:r>
            <a:r>
              <a:rPr lang="en-GB" sz="1200" b="1" kern="1200" dirty="0" smtClean="0">
                <a:solidFill>
                  <a:schemeClr val="tx1"/>
                </a:solidFill>
                <a:effectLst/>
                <a:latin typeface="+mn-lt"/>
                <a:ea typeface="+mn-ea"/>
                <a:cs typeface="+mn-cs"/>
              </a:rPr>
              <a:t>Operator models and digital inclusion </a:t>
            </a:r>
            <a:r>
              <a:rPr lang="en-GB" sz="1200" kern="1200" dirty="0" smtClean="0">
                <a:solidFill>
                  <a:schemeClr val="tx1"/>
                </a:solidFill>
                <a:effectLst/>
                <a:latin typeface="+mn-lt"/>
                <a:ea typeface="+mn-ea"/>
                <a:cs typeface="+mn-cs"/>
              </a:rPr>
              <a:t>(30 minutes) – In this second</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part of the workshop</a:t>
            </a:r>
            <a:r>
              <a:rPr lang="en-GB" sz="1200" kern="1200" baseline="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I would like to </a:t>
            </a:r>
            <a:r>
              <a:rPr lang="en-GB" sz="1200" kern="1200" dirty="0" err="1" smtClean="0">
                <a:solidFill>
                  <a:schemeClr val="tx1"/>
                </a:solidFill>
                <a:effectLst/>
                <a:latin typeface="+mn-lt"/>
                <a:ea typeface="+mn-ea"/>
                <a:cs typeface="+mn-cs"/>
              </a:rPr>
              <a:t>panelists</a:t>
            </a:r>
            <a:r>
              <a:rPr lang="en-GB" sz="1200" kern="1200" dirty="0" smtClean="0">
                <a:solidFill>
                  <a:schemeClr val="tx1"/>
                </a:solidFill>
                <a:effectLst/>
                <a:latin typeface="+mn-lt"/>
                <a:ea typeface="+mn-ea"/>
                <a:cs typeface="+mn-cs"/>
              </a:rPr>
              <a:t> to answer</a:t>
            </a:r>
            <a:r>
              <a:rPr lang="en-GB" sz="1200" kern="1200" baseline="0" dirty="0" smtClean="0">
                <a:solidFill>
                  <a:schemeClr val="tx1"/>
                </a:solidFill>
                <a:effectLst/>
                <a:latin typeface="+mn-lt"/>
                <a:ea typeface="+mn-ea"/>
                <a:cs typeface="+mn-cs"/>
              </a:rPr>
              <a:t> to</a:t>
            </a:r>
            <a:r>
              <a:rPr lang="en-GB" sz="1200" kern="1200" dirty="0" smtClean="0">
                <a:solidFill>
                  <a:schemeClr val="tx1"/>
                </a:solidFill>
                <a:effectLst/>
                <a:latin typeface="+mn-lt"/>
                <a:ea typeface="+mn-ea"/>
                <a:cs typeface="+mn-cs"/>
              </a:rPr>
              <a:t> the following questions: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What are the main existing challenges to expand quality and affordable broadband services in underserved areas in a context of the fast changing landscape in telecommunication markets?</a:t>
            </a:r>
          </a:p>
          <a:p>
            <a:r>
              <a:rPr lang="en-GB" sz="1200" kern="1200" dirty="0" smtClean="0">
                <a:solidFill>
                  <a:schemeClr val="tx1"/>
                </a:solidFill>
                <a:effectLst/>
                <a:latin typeface="+mn-lt"/>
                <a:ea typeface="+mn-ea"/>
                <a:cs typeface="+mn-cs"/>
              </a:rPr>
              <a:t>What tools could be developed to ensure that Internet access is both sustainable and inclusive (for women and girls, older people, people living with disabilities, refugees and other disadvantaged groups)?</a:t>
            </a:r>
          </a:p>
          <a:p>
            <a:endParaRPr lang="en-GB" dirty="0" smtClean="0"/>
          </a:p>
          <a:p>
            <a:r>
              <a:rPr lang="en-GB" b="1" u="sng" dirty="0" smtClean="0"/>
              <a:t>Speakers list: </a:t>
            </a:r>
          </a:p>
          <a:p>
            <a:pPr rtl="0" fontAlgn="ctr"/>
            <a:r>
              <a:rPr lang="en-GB" sz="1200" b="0" i="0" kern="1200" dirty="0" smtClean="0">
                <a:solidFill>
                  <a:schemeClr val="tx1"/>
                </a:solidFill>
                <a:effectLst/>
                <a:latin typeface="+mn-lt"/>
                <a:ea typeface="+mn-ea"/>
                <a:cs typeface="+mn-cs"/>
              </a:rPr>
              <a:t>Christoph </a:t>
            </a:r>
            <a:r>
              <a:rPr lang="en-GB" sz="1200" b="0" i="0" kern="1200" dirty="0" err="1" smtClean="0">
                <a:solidFill>
                  <a:schemeClr val="tx1"/>
                </a:solidFill>
                <a:effectLst/>
                <a:latin typeface="+mn-lt"/>
                <a:ea typeface="+mn-ea"/>
                <a:cs typeface="+mn-cs"/>
              </a:rPr>
              <a:t>Steck</a:t>
            </a:r>
            <a:r>
              <a:rPr lang="en-GB" sz="1200" b="0" i="0" kern="1200" dirty="0" smtClean="0">
                <a:solidFill>
                  <a:schemeClr val="tx1"/>
                </a:solidFill>
                <a:effectLst/>
                <a:latin typeface="+mn-lt"/>
                <a:ea typeface="+mn-ea"/>
                <a:cs typeface="+mn-cs"/>
              </a:rPr>
              <a:t>, Director Public Policy &amp; Internet in Telefonica S.A.</a:t>
            </a:r>
          </a:p>
          <a:p>
            <a:pPr rtl="0" fontAlgn="ctr"/>
            <a:r>
              <a:rPr lang="en-GB" sz="1200" b="0" i="0" kern="1200" dirty="0" smtClean="0">
                <a:solidFill>
                  <a:schemeClr val="tx1"/>
                </a:solidFill>
                <a:effectLst/>
                <a:latin typeface="+mn-lt"/>
                <a:ea typeface="+mn-ea"/>
                <a:cs typeface="+mn-cs"/>
              </a:rPr>
              <a:t>Chenai Chair, Gender and Digital Rights manager in the Web Foundation. </a:t>
            </a:r>
          </a:p>
          <a:p>
            <a:pPr rtl="0" fontAlgn="ctr"/>
            <a:r>
              <a:rPr lang="en-US" sz="1200" b="0" i="0" kern="1200" dirty="0" smtClean="0">
                <a:solidFill>
                  <a:schemeClr val="tx1"/>
                </a:solidFill>
                <a:effectLst/>
                <a:latin typeface="+mn-lt"/>
                <a:ea typeface="+mn-ea"/>
                <a:cs typeface="+mn-cs"/>
              </a:rPr>
              <a:t>Monica Guise Rosina, Public Policy Manager, Facebook</a:t>
            </a:r>
          </a:p>
          <a:p>
            <a:pPr rtl="0" fontAlgn="ctr"/>
            <a:r>
              <a:rPr lang="en-GB" sz="1200" b="0" i="0" kern="1200" dirty="0" smtClean="0">
                <a:solidFill>
                  <a:schemeClr val="tx1"/>
                </a:solidFill>
                <a:effectLst/>
                <a:latin typeface="+mn-lt"/>
                <a:ea typeface="+mn-ea"/>
                <a:cs typeface="+mn-cs"/>
              </a:rPr>
              <a:t>Verena Weber, Head of the Communication Infrastructure and Service Policy Unit, Digital Economy Policy Division, OECD </a:t>
            </a:r>
          </a:p>
          <a:p>
            <a:endParaRPr lang="en-GB" dirty="0"/>
          </a:p>
        </p:txBody>
      </p:sp>
      <p:sp>
        <p:nvSpPr>
          <p:cNvPr id="4" name="Slide Number Placeholder 3"/>
          <p:cNvSpPr>
            <a:spLocks noGrp="1"/>
          </p:cNvSpPr>
          <p:nvPr>
            <p:ph type="sldNum" sz="quarter" idx="10"/>
          </p:nvPr>
        </p:nvSpPr>
        <p:spPr/>
        <p:txBody>
          <a:bodyPr/>
          <a:lstStyle/>
          <a:p>
            <a:fld id="{A9DD5626-8C05-44F7-BEFE-396AC90C91CA}" type="slidenum">
              <a:rPr lang="en-GB" smtClean="0"/>
              <a:t>9</a:t>
            </a:fld>
            <a:endParaRPr lang="en-GB"/>
          </a:p>
        </p:txBody>
      </p:sp>
    </p:spTree>
    <p:extLst>
      <p:ext uri="{BB962C8B-B14F-4D97-AF65-F5344CB8AC3E}">
        <p14:creationId xmlns:p14="http://schemas.microsoft.com/office/powerpoint/2010/main" val="225535532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bg>
      <p:bgPr>
        <a:solidFill>
          <a:schemeClr val="tx2"/>
        </a:solidFill>
        <a:effectLst/>
      </p:bgPr>
    </p:bg>
    <p:spTree>
      <p:nvGrpSpPr>
        <p:cNvPr id="1" name=""/>
        <p:cNvGrpSpPr/>
        <p:nvPr/>
      </p:nvGrpSpPr>
      <p:grpSpPr>
        <a:xfrm>
          <a:off x="0" y="0"/>
          <a:ext cx="0" cy="0"/>
          <a:chOff x="0" y="0"/>
          <a:chExt cx="0" cy="0"/>
        </a:xfrm>
      </p:grpSpPr>
      <p:pic>
        <p:nvPicPr>
          <p:cNvPr id="38" name="Image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516000" y="2628508"/>
            <a:ext cx="2628000" cy="4229631"/>
          </a:xfrm>
          <a:prstGeom prst="rect">
            <a:avLst/>
          </a:prstGeom>
        </p:spPr>
      </p:pic>
      <p:pic>
        <p:nvPicPr>
          <p:cNvPr id="39" name="Image 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164000" y="6001200"/>
            <a:ext cx="1742400" cy="685680"/>
          </a:xfrm>
          <a:prstGeom prst="rect">
            <a:avLst/>
          </a:prstGeom>
        </p:spPr>
      </p:pic>
      <p:pic>
        <p:nvPicPr>
          <p:cNvPr id="36" name="Image 1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0" y="508"/>
            <a:ext cx="2628000" cy="4229631"/>
          </a:xfrm>
          <a:prstGeom prst="rect">
            <a:avLst/>
          </a:prstGeom>
        </p:spPr>
      </p:pic>
      <p:sp>
        <p:nvSpPr>
          <p:cNvPr id="8" name="Title 7"/>
          <p:cNvSpPr>
            <a:spLocks noGrp="1"/>
          </p:cNvSpPr>
          <p:nvPr>
            <p:ph type="ctrTitle" hasCustomPrompt="1"/>
          </p:nvPr>
        </p:nvSpPr>
        <p:spPr>
          <a:xfrm>
            <a:off x="1368000" y="2480400"/>
            <a:ext cx="6300000" cy="1267200"/>
          </a:xfrm>
          <a:prstGeom prst="rect">
            <a:avLst/>
          </a:prstGeom>
        </p:spPr>
        <p:txBody>
          <a:bodyPr lIns="90000" rIns="90000" anchor="b">
            <a:spAutoFit/>
          </a:bodyPr>
          <a:lstStyle>
            <a:lvl1pPr>
              <a:lnSpc>
                <a:spcPts val="4500"/>
              </a:lnSpc>
              <a:defRPr sz="4500" cap="all" baseline="0">
                <a:solidFill>
                  <a:schemeClr val="bg1"/>
                </a:solidFill>
              </a:defRPr>
            </a:lvl1pPr>
          </a:lstStyle>
          <a:p>
            <a:r>
              <a:rPr kumimoji="0" lang="fr-FR" dirty="0" smtClean="0"/>
              <a:t>CLIQUEZ POUR MODIFIER LE TITRE</a:t>
            </a:r>
            <a:endParaRPr kumimoji="0" lang="en-US" dirty="0"/>
          </a:p>
        </p:txBody>
      </p:sp>
      <p:sp>
        <p:nvSpPr>
          <p:cNvPr id="9" name="Subtitle 8"/>
          <p:cNvSpPr>
            <a:spLocks noGrp="1"/>
          </p:cNvSpPr>
          <p:nvPr>
            <p:ph type="subTitle" idx="1" hasCustomPrompt="1"/>
          </p:nvPr>
        </p:nvSpPr>
        <p:spPr>
          <a:xfrm>
            <a:off x="1368000" y="3805200"/>
            <a:ext cx="6300000" cy="352800"/>
          </a:xfrm>
        </p:spPr>
        <p:txBody>
          <a:bodyPr lIns="90000" rIns="90000">
            <a:spAutoFit/>
          </a:bodyPr>
          <a:lstStyle>
            <a:lvl1pPr marL="0" indent="0" algn="l">
              <a:lnSpc>
                <a:spcPts val="2000"/>
              </a:lnSpc>
              <a:spcBef>
                <a:spcPts val="0"/>
              </a:spcBef>
              <a:buNone/>
              <a:defRPr sz="1800" baseline="0">
                <a:solidFill>
                  <a:schemeClr val="bg1"/>
                </a:solidFill>
                <a:latin typeface="+mj-l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dirty="0" smtClean="0"/>
              <a:t>Cliquez pour modifier les sous-titres</a:t>
            </a:r>
            <a:endParaRPr kumimoji="0" lang="en-US" dirty="0"/>
          </a:p>
        </p:txBody>
      </p:sp>
      <p:pic>
        <p:nvPicPr>
          <p:cNvPr id="37" name="Image 11"/>
          <p:cNvPicPr>
            <a:picLocks noChangeAspect="1"/>
          </p:cNvPicPr>
          <p:nvPr/>
        </p:nvPicPr>
        <p:blipFill>
          <a:blip r:embed="rId4" cstate="print"/>
          <a:stretch>
            <a:fillRect/>
          </a:stretch>
        </p:blipFill>
        <p:spPr>
          <a:xfrm>
            <a:off x="511200" y="432000"/>
            <a:ext cx="692307" cy="1440000"/>
          </a:xfrm>
          <a:prstGeom prst="rect">
            <a:avLst/>
          </a:prstGeom>
        </p:spPr>
      </p:pic>
      <p:sp>
        <p:nvSpPr>
          <p:cNvPr id="12"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CB449ADC-E5B8-49A4-95CC-350A15ECB71A}" type="datetime1">
              <a:rPr lang="en-GB" smtClean="0"/>
              <a:t>26/11/2019</a:t>
            </a:fld>
            <a:endParaRPr lang="en-GB"/>
          </a:p>
        </p:txBody>
      </p:sp>
      <p:sp>
        <p:nvSpPr>
          <p:cNvPr id="13"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Tree>
    <p:extLst>
      <p:ext uri="{BB962C8B-B14F-4D97-AF65-F5344CB8AC3E}">
        <p14:creationId xmlns:p14="http://schemas.microsoft.com/office/powerpoint/2010/main" val="4010049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p:txBody>
          <a:bodyPr/>
          <a:lstStyle>
            <a:lvl1pPr eaLnBrk="1" latinLnBrk="0" hangingPunct="1">
              <a:defRPr/>
            </a:lvl1pPr>
            <a:lvl2pPr eaLnBrk="1" latinLnBrk="0" hangingPunct="1">
              <a:defRPr/>
            </a:lvl2pPr>
            <a:lvl3pPr eaLnBrk="1" latinLnBrk="0" hangingPunct="1">
              <a:defRPr/>
            </a:lvl3pPr>
            <a:lvl4pPr eaLnBrk="1" latinLnBrk="0" hangingPunct="1">
              <a:defRPr/>
            </a:lvl4pPr>
            <a:lvl5pPr eaLnBrk="1" latinLnBrk="0" hangingPunct="1">
              <a:defRPr/>
            </a:lvl5pPr>
          </a:lstStyle>
          <a:p>
            <a:pPr lvl="0" eaLnBrk="1" latinLnBrk="0" hangingPunct="1"/>
            <a:r>
              <a:rPr lang="fr-FR" dirty="0" smtClean="0"/>
              <a:t>Cliquez pour modifier les styles du texte du masque</a:t>
            </a:r>
            <a:endParaRPr lang="en-US" dirty="0" smtClean="0"/>
          </a:p>
          <a:p>
            <a:pPr lvl="1" eaLnBrk="1" latinLnBrk="0" hangingPunct="1"/>
            <a:r>
              <a:rPr lang="en-US" dirty="0" err="1" smtClean="0"/>
              <a:t>Deuxième</a:t>
            </a:r>
            <a:r>
              <a:rPr lang="en-US" dirty="0" smtClean="0"/>
              <a:t> </a:t>
            </a:r>
            <a:r>
              <a:rPr lang="en-US" dirty="0" err="1" smtClean="0"/>
              <a:t>niveau</a:t>
            </a:r>
            <a:endParaRPr lang="en-US" dirty="0" smtClean="0"/>
          </a:p>
          <a:p>
            <a:pPr lvl="2" eaLnBrk="1" latinLnBrk="0" hangingPunct="1"/>
            <a:r>
              <a:rPr lang="en-US" dirty="0" err="1" smtClean="0"/>
              <a:t>Troisième</a:t>
            </a:r>
            <a:r>
              <a:rPr lang="en-US" dirty="0" smtClean="0"/>
              <a:t> </a:t>
            </a:r>
            <a:r>
              <a:rPr lang="en-US" dirty="0" err="1" smtClean="0"/>
              <a:t>niveau</a:t>
            </a:r>
            <a:endParaRPr lang="en-US" dirty="0" smtClean="0"/>
          </a:p>
          <a:p>
            <a:pPr lvl="3" eaLnBrk="1" latinLnBrk="0" hangingPunct="1"/>
            <a:r>
              <a:rPr lang="en-US" dirty="0" err="1" smtClean="0"/>
              <a:t>Quatrième</a:t>
            </a:r>
            <a:r>
              <a:rPr lang="en-US" dirty="0" smtClean="0"/>
              <a:t> </a:t>
            </a:r>
            <a:r>
              <a:rPr lang="en-US" dirty="0" err="1" smtClean="0"/>
              <a:t>niveau</a:t>
            </a:r>
            <a:endParaRPr lang="en-US" dirty="0" smtClean="0"/>
          </a:p>
          <a:p>
            <a:pPr lvl="4" eaLnBrk="1" latinLnBrk="0" hangingPunct="1"/>
            <a:r>
              <a:rPr lang="en-US" dirty="0" err="1" smtClean="0"/>
              <a:t>Cinquième</a:t>
            </a:r>
            <a:r>
              <a:rPr lang="en-US" dirty="0" smtClean="0"/>
              <a:t> </a:t>
            </a:r>
            <a:r>
              <a:rPr lang="en-US" dirty="0" err="1" smtClean="0"/>
              <a:t>niveau</a:t>
            </a:r>
            <a:endParaRPr kumimoji="0" lang="en-US" dirty="0"/>
          </a:p>
        </p:txBody>
      </p:sp>
      <p:sp>
        <p:nvSpPr>
          <p:cNvPr id="8"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C9D3588B-639A-4322-8742-5D51951DB213}" type="datetime1">
              <a:rPr lang="en-GB" smtClean="0"/>
              <a:t>26/11/2019</a:t>
            </a:fld>
            <a:endParaRPr lang="en-GB"/>
          </a:p>
        </p:txBody>
      </p:sp>
      <p:sp>
        <p:nvSpPr>
          <p:cNvPr id="9"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10"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6270C508-3117-47DA-8378-A690194FD6B4}" type="slidenum">
              <a:rPr lang="en-GB" smtClean="0"/>
              <a:t>‹#›</a:t>
            </a:fld>
            <a:endParaRPr lang="en-GB"/>
          </a:p>
        </p:txBody>
      </p:sp>
      <p:sp>
        <p:nvSpPr>
          <p:cNvPr id="11" name="Title Placeholder 1"/>
          <p:cNvSpPr>
            <a:spLocks noGrp="1"/>
          </p:cNvSpPr>
          <p:nvPr>
            <p:ph type="title" hasCustomPrompt="1"/>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Tree>
    <p:extLst>
      <p:ext uri="{BB962C8B-B14F-4D97-AF65-F5344CB8AC3E}">
        <p14:creationId xmlns:p14="http://schemas.microsoft.com/office/powerpoint/2010/main" val="2815429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p:cSld name="En-tête de section">
    <p:bg>
      <p:bgPr>
        <a:solidFill>
          <a:schemeClr val="tx1"/>
        </a:solidFill>
        <a:effectLst/>
      </p:bgPr>
    </p:bg>
    <p:spTree>
      <p:nvGrpSpPr>
        <p:cNvPr id="1" name=""/>
        <p:cNvGrpSpPr/>
        <p:nvPr/>
      </p:nvGrpSpPr>
      <p:grpSpPr>
        <a:xfrm>
          <a:off x="0" y="0"/>
          <a:ext cx="0" cy="0"/>
          <a:chOff x="0" y="0"/>
          <a:chExt cx="0" cy="0"/>
        </a:xfrm>
      </p:grpSpPr>
      <p:pic>
        <p:nvPicPr>
          <p:cNvPr id="7" name="Image 6"/>
          <p:cNvPicPr>
            <a:picLocks noChangeAspect="1"/>
          </p:cNvPicPr>
          <p:nvPr/>
        </p:nvPicPr>
        <p:blipFill>
          <a:blip r:embed="rId2" cstate="print"/>
          <a:stretch>
            <a:fillRect/>
          </a:stretch>
        </p:blipFill>
        <p:spPr>
          <a:xfrm>
            <a:off x="8193600" y="5328000"/>
            <a:ext cx="950407" cy="1530000"/>
          </a:xfrm>
          <a:prstGeom prst="rect">
            <a:avLst/>
          </a:prstGeom>
        </p:spPr>
      </p:pic>
      <p:pic>
        <p:nvPicPr>
          <p:cNvPr id="8" name="Image 7"/>
          <p:cNvPicPr>
            <a:picLocks noChangeAspect="1"/>
          </p:cNvPicPr>
          <p:nvPr/>
        </p:nvPicPr>
        <p:blipFill>
          <a:blip r:embed="rId3" cstate="print"/>
          <a:stretch>
            <a:fillRect/>
          </a:stretch>
        </p:blipFill>
        <p:spPr>
          <a:xfrm>
            <a:off x="579600" y="468000"/>
            <a:ext cx="692308" cy="1440000"/>
          </a:xfrm>
          <a:prstGeom prst="rect">
            <a:avLst/>
          </a:prstGeom>
        </p:spPr>
      </p:pic>
      <p:sp>
        <p:nvSpPr>
          <p:cNvPr id="9" name="Title 1"/>
          <p:cNvSpPr>
            <a:spLocks noGrp="1"/>
          </p:cNvSpPr>
          <p:nvPr>
            <p:ph type="title" hasCustomPrompt="1"/>
          </p:nvPr>
        </p:nvSpPr>
        <p:spPr>
          <a:xfrm>
            <a:off x="1260000" y="2682992"/>
            <a:ext cx="6624000" cy="1531616"/>
          </a:xfrm>
        </p:spPr>
        <p:txBody>
          <a:bodyPr anchor="ctr" anchorCtr="0">
            <a:spAutoFit/>
          </a:bodyPr>
          <a:lstStyle>
            <a:lvl1pPr algn="ctr">
              <a:lnSpc>
                <a:spcPts val="3700"/>
              </a:lnSpc>
              <a:defRPr sz="3700" b="0" i="0" cap="all" baseline="0">
                <a:solidFill>
                  <a:schemeClr val="bg1"/>
                </a:solidFill>
              </a:defRPr>
            </a:lvl1pPr>
          </a:lstStyle>
          <a:p>
            <a:r>
              <a:rPr lang="fr-FR" dirty="0" smtClean="0"/>
              <a:t>Cliquez pour modifier</a:t>
            </a:r>
            <a:br>
              <a:rPr lang="fr-FR" dirty="0" smtClean="0"/>
            </a:br>
            <a:r>
              <a:rPr lang="fr-FR" dirty="0" smtClean="0"/>
              <a:t>le titre de l'en-tête de section</a:t>
            </a:r>
            <a:endParaRPr lang="en-US" dirty="0"/>
          </a:p>
        </p:txBody>
      </p:sp>
      <p:sp>
        <p:nvSpPr>
          <p:cNvPr id="10"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chemeClr val="bg1"/>
                </a:solidFill>
                <a:latin typeface="Arial"/>
              </a:defRPr>
            </a:lvl1pPr>
          </a:lstStyle>
          <a:p>
            <a:fld id="{3528D94D-71AC-4AFA-9DDA-521FC4143280}" type="datetime1">
              <a:rPr lang="en-GB" smtClean="0"/>
              <a:t>26/11/2019</a:t>
            </a:fld>
            <a:endParaRPr lang="en-GB"/>
          </a:p>
        </p:txBody>
      </p:sp>
      <p:sp>
        <p:nvSpPr>
          <p:cNvPr id="11"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chemeClr val="bg1"/>
                </a:solidFill>
                <a:latin typeface="Arial"/>
              </a:defRPr>
            </a:lvl1pPr>
          </a:lstStyle>
          <a:p>
            <a:endParaRPr lang="en-GB"/>
          </a:p>
        </p:txBody>
      </p:sp>
      <p:sp>
        <p:nvSpPr>
          <p:cNvPr id="12"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tx2"/>
                </a:solidFill>
                <a:latin typeface="Arial"/>
              </a:defRPr>
            </a:lvl1pPr>
          </a:lstStyle>
          <a:p>
            <a:fld id="{6270C508-3117-47DA-8378-A690194FD6B4}" type="slidenum">
              <a:rPr lang="en-GB" smtClean="0"/>
              <a:t>‹#›</a:t>
            </a:fld>
            <a:endParaRPr lang="en-GB"/>
          </a:p>
        </p:txBody>
      </p:sp>
    </p:spTree>
    <p:extLst>
      <p:ext uri="{BB962C8B-B14F-4D97-AF65-F5344CB8AC3E}">
        <p14:creationId xmlns:p14="http://schemas.microsoft.com/office/powerpoint/2010/main" val="2242844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90E1F39-1517-4EB7-8A4C-379598EC3E7C}" type="datetime1">
              <a:rPr lang="en-GB" smtClean="0"/>
              <a:t>26/11/2019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270C508-3117-47DA-8378-A690194FD6B4}" type="slidenum">
              <a:rPr lang="en-GB" smtClean="0"/>
              <a:t>‹#›</a:t>
            </a:fld>
            <a:endParaRPr lang="en-GB"/>
          </a:p>
        </p:txBody>
      </p:sp>
    </p:spTree>
    <p:extLst>
      <p:ext uri="{BB962C8B-B14F-4D97-AF65-F5344CB8AC3E}">
        <p14:creationId xmlns:p14="http://schemas.microsoft.com/office/powerpoint/2010/main" val="71823555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20" name="Imag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8193600" y="5328184"/>
            <a:ext cx="950407" cy="1529631"/>
          </a:xfrm>
          <a:prstGeom prst="rect">
            <a:avLst/>
          </a:prstGeom>
        </p:spPr>
      </p:pic>
      <p:sp>
        <p:nvSpPr>
          <p:cNvPr id="21" name="Rectangle 20"/>
          <p:cNvSpPr/>
          <p:nvPr/>
        </p:nvSpPr>
        <p:spPr bwMode="auto">
          <a:xfrm>
            <a:off x="504000" y="1306800"/>
            <a:ext cx="8154000" cy="0"/>
          </a:xfrm>
          <a:prstGeom prst="rect">
            <a:avLst/>
          </a:prstGeom>
          <a:noFill/>
          <a:ln w="6350" cap="flat" cmpd="sng" algn="ctr">
            <a:solidFill>
              <a:srgbClr val="727272"/>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fr-FR" sz="2000" b="0" i="0" u="none" strike="noStrike" cap="none" normalizeH="0" baseline="0" smtClean="0">
              <a:ln>
                <a:noFill/>
              </a:ln>
              <a:solidFill>
                <a:schemeClr val="tx1"/>
              </a:solidFill>
              <a:effectLst/>
              <a:latin typeface="Helvetica 65 Medium" pitchFamily="34" charset="0"/>
            </a:endParaRPr>
          </a:p>
        </p:txBody>
      </p:sp>
      <p:pic>
        <p:nvPicPr>
          <p:cNvPr id="24" name="Image 7"/>
          <p:cNvPicPr>
            <a:picLocks noChangeAspect="1"/>
          </p:cNvPicPr>
          <p:nvPr/>
        </p:nvPicPr>
        <p:blipFill>
          <a:blip r:embed="rId7" cstate="print"/>
          <a:stretch>
            <a:fillRect/>
          </a:stretch>
        </p:blipFill>
        <p:spPr>
          <a:xfrm>
            <a:off x="500400" y="288000"/>
            <a:ext cx="458653" cy="954000"/>
          </a:xfrm>
          <a:prstGeom prst="rect">
            <a:avLst/>
          </a:prstGeom>
        </p:spPr>
      </p:pic>
      <p:sp>
        <p:nvSpPr>
          <p:cNvPr id="13" name="Text Placeholder 12"/>
          <p:cNvSpPr>
            <a:spLocks noGrp="1"/>
          </p:cNvSpPr>
          <p:nvPr>
            <p:ph type="body" idx="1"/>
          </p:nvPr>
        </p:nvSpPr>
        <p:spPr>
          <a:xfrm>
            <a:off x="468000" y="1602000"/>
            <a:ext cx="8218800" cy="4525200"/>
          </a:xfrm>
          <a:prstGeom prst="rect">
            <a:avLst/>
          </a:prstGeom>
        </p:spPr>
        <p:txBody>
          <a:bodyPr vert="horz">
            <a:normAutofit/>
          </a:bodyPr>
          <a:lstStyle/>
          <a:p>
            <a:pPr lvl="0" eaLnBrk="1" latinLnBrk="0" hangingPunct="1"/>
            <a:r>
              <a:rPr kumimoji="0" lang="fr-FR" dirty="0" smtClean="0"/>
              <a:t>Cliquez pour modifier les styles du texte du masque</a:t>
            </a:r>
            <a:endParaRPr kumimoji="0" lang="en-US" dirty="0" smtClean="0"/>
          </a:p>
          <a:p>
            <a:pPr lvl="1" eaLnBrk="1" latinLnBrk="0" hangingPunct="1"/>
            <a:r>
              <a:rPr kumimoji="0" lang="en-US" dirty="0" err="1" smtClean="0"/>
              <a:t>Deuxième</a:t>
            </a:r>
            <a:r>
              <a:rPr kumimoji="0" lang="en-US" dirty="0" smtClean="0"/>
              <a:t> </a:t>
            </a:r>
            <a:r>
              <a:rPr kumimoji="0" lang="en-US" dirty="0" err="1" smtClean="0"/>
              <a:t>niveau</a:t>
            </a:r>
            <a:endParaRPr kumimoji="0" lang="en-US" dirty="0" smtClean="0"/>
          </a:p>
          <a:p>
            <a:pPr lvl="2" eaLnBrk="1" latinLnBrk="0" hangingPunct="1"/>
            <a:r>
              <a:rPr kumimoji="0" lang="en-US" dirty="0" err="1" smtClean="0"/>
              <a:t>Troisième</a:t>
            </a:r>
            <a:r>
              <a:rPr kumimoji="0" lang="en-US" dirty="0" smtClean="0"/>
              <a:t> </a:t>
            </a:r>
            <a:r>
              <a:rPr kumimoji="0" lang="en-US" dirty="0" err="1" smtClean="0"/>
              <a:t>niveau</a:t>
            </a:r>
            <a:endParaRPr kumimoji="0" lang="en-US" dirty="0" smtClean="0"/>
          </a:p>
          <a:p>
            <a:pPr lvl="3" eaLnBrk="1" latinLnBrk="0" hangingPunct="1"/>
            <a:r>
              <a:rPr kumimoji="0" lang="en-US" dirty="0" err="1" smtClean="0"/>
              <a:t>Quatrième</a:t>
            </a:r>
            <a:r>
              <a:rPr kumimoji="0" lang="en-US" dirty="0" smtClean="0"/>
              <a:t> </a:t>
            </a:r>
            <a:r>
              <a:rPr kumimoji="0" lang="en-US" dirty="0" err="1" smtClean="0"/>
              <a:t>niveau</a:t>
            </a:r>
            <a:endParaRPr kumimoji="0" lang="en-US" dirty="0" smtClean="0"/>
          </a:p>
          <a:p>
            <a:pPr lvl="4" eaLnBrk="1" latinLnBrk="0" hangingPunct="1"/>
            <a:r>
              <a:rPr kumimoji="0" lang="en-US" dirty="0" err="1" smtClean="0"/>
              <a:t>Cinquième</a:t>
            </a:r>
            <a:r>
              <a:rPr kumimoji="0" lang="en-US" dirty="0" smtClean="0"/>
              <a:t> </a:t>
            </a:r>
            <a:r>
              <a:rPr kumimoji="0" lang="en-US" dirty="0" err="1" smtClean="0"/>
              <a:t>niveau</a:t>
            </a:r>
            <a:endParaRPr kumimoji="0" lang="en-US" dirty="0"/>
          </a:p>
        </p:txBody>
      </p:sp>
      <p:sp>
        <p:nvSpPr>
          <p:cNvPr id="25" name="Title Placeholder 1"/>
          <p:cNvSpPr>
            <a:spLocks noGrp="1"/>
          </p:cNvSpPr>
          <p:nvPr>
            <p:ph type="title"/>
          </p:nvPr>
        </p:nvSpPr>
        <p:spPr>
          <a:xfrm>
            <a:off x="1080000" y="237600"/>
            <a:ext cx="7416000" cy="1022400"/>
          </a:xfrm>
          <a:prstGeom prst="rect">
            <a:avLst/>
          </a:prstGeom>
        </p:spPr>
        <p:txBody>
          <a:bodyPr vert="horz" lIns="91440" tIns="45720" rIns="91440" bIns="45720" rtlCol="0" anchor="ctr">
            <a:noAutofit/>
          </a:bodyPr>
          <a:lstStyle/>
          <a:p>
            <a:r>
              <a:rPr lang="fr-FR" dirty="0" smtClean="0"/>
              <a:t>Cliquez pour modifier le titre</a:t>
            </a:r>
            <a:br>
              <a:rPr lang="fr-FR" dirty="0" smtClean="0"/>
            </a:br>
            <a:r>
              <a:rPr lang="fr-FR" dirty="0" smtClean="0"/>
              <a:t>Le titre peut-être étendu sur deux lignes</a:t>
            </a:r>
            <a:endParaRPr lang="en-US" dirty="0"/>
          </a:p>
        </p:txBody>
      </p:sp>
      <p:sp>
        <p:nvSpPr>
          <p:cNvPr id="26" name="Date Placeholder 3"/>
          <p:cNvSpPr>
            <a:spLocks noGrp="1"/>
          </p:cNvSpPr>
          <p:nvPr>
            <p:ph type="dt" sz="half" idx="2"/>
          </p:nvPr>
        </p:nvSpPr>
        <p:spPr>
          <a:xfrm>
            <a:off x="403200" y="6411600"/>
            <a:ext cx="900000" cy="244800"/>
          </a:xfrm>
          <a:prstGeom prst="rect">
            <a:avLst/>
          </a:prstGeom>
        </p:spPr>
        <p:txBody>
          <a:bodyPr vert="horz" lIns="91440" tIns="45720" rIns="91440" bIns="45720" rtlCol="0" anchor="t" anchorCtr="0"/>
          <a:lstStyle>
            <a:lvl1pPr algn="l">
              <a:defRPr sz="1000" baseline="0">
                <a:solidFill>
                  <a:srgbClr val="727272"/>
                </a:solidFill>
                <a:latin typeface="Arial"/>
              </a:defRPr>
            </a:lvl1pPr>
          </a:lstStyle>
          <a:p>
            <a:fld id="{AE0ACDC7-9B1F-4C42-9350-6CE519DB2E30}" type="datetime1">
              <a:rPr lang="en-GB" smtClean="0"/>
              <a:t>26/11/2019</a:t>
            </a:fld>
            <a:endParaRPr lang="en-GB"/>
          </a:p>
        </p:txBody>
      </p:sp>
      <p:sp>
        <p:nvSpPr>
          <p:cNvPr id="27" name="Footer Placeholder 4"/>
          <p:cNvSpPr>
            <a:spLocks noGrp="1"/>
          </p:cNvSpPr>
          <p:nvPr>
            <p:ph type="ftr" sz="quarter" idx="3"/>
          </p:nvPr>
        </p:nvSpPr>
        <p:spPr>
          <a:xfrm>
            <a:off x="1368000" y="6411600"/>
            <a:ext cx="4680000" cy="244800"/>
          </a:xfrm>
          <a:prstGeom prst="rect">
            <a:avLst/>
          </a:prstGeom>
        </p:spPr>
        <p:txBody>
          <a:bodyPr vert="horz" lIns="91440" tIns="45720" rIns="91440" bIns="45720" rtlCol="0" anchor="t" anchorCtr="0"/>
          <a:lstStyle>
            <a:lvl1pPr algn="l">
              <a:defRPr sz="1000" kern="1200" baseline="0">
                <a:solidFill>
                  <a:srgbClr val="727272"/>
                </a:solidFill>
                <a:latin typeface="Arial"/>
              </a:defRPr>
            </a:lvl1pPr>
          </a:lstStyle>
          <a:p>
            <a:endParaRPr lang="en-GB"/>
          </a:p>
        </p:txBody>
      </p:sp>
      <p:sp>
        <p:nvSpPr>
          <p:cNvPr id="41" name="Slide Number Placeholder 5"/>
          <p:cNvSpPr>
            <a:spLocks noGrp="1"/>
          </p:cNvSpPr>
          <p:nvPr>
            <p:ph type="sldNum" sz="quarter" idx="4"/>
          </p:nvPr>
        </p:nvSpPr>
        <p:spPr>
          <a:xfrm>
            <a:off x="8640000" y="6411600"/>
            <a:ext cx="342000" cy="244800"/>
          </a:xfrm>
          <a:prstGeom prst="rect">
            <a:avLst/>
          </a:prstGeom>
        </p:spPr>
        <p:txBody>
          <a:bodyPr vert="horz" wrap="none" lIns="91440" tIns="45720" rIns="91440" bIns="45720" rtlCol="0" anchor="t" anchorCtr="0"/>
          <a:lstStyle>
            <a:lvl1pPr algn="r">
              <a:defRPr sz="1000" baseline="0">
                <a:solidFill>
                  <a:schemeClr val="bg1"/>
                </a:solidFill>
                <a:latin typeface="Arial"/>
              </a:defRPr>
            </a:lvl1pPr>
          </a:lstStyle>
          <a:p>
            <a:fld id="{6270C508-3117-47DA-8378-A690194FD6B4}" type="slidenum">
              <a:rPr lang="en-GB" smtClean="0"/>
              <a:t>‹#›</a:t>
            </a:fld>
            <a:endParaRPr lang="en-GB"/>
          </a:p>
        </p:txBody>
      </p:sp>
    </p:spTree>
    <p:extLst>
      <p:ext uri="{BB962C8B-B14F-4D97-AF65-F5344CB8AC3E}">
        <p14:creationId xmlns:p14="http://schemas.microsoft.com/office/powerpoint/2010/main" val="18159618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Lst>
  <p:hf hdr="0" ftr="0" dt="0"/>
  <p:txStyles>
    <p:titleStyle>
      <a:lvl1pPr algn="l" rtl="0" eaLnBrk="1" latinLnBrk="0" hangingPunct="1">
        <a:spcBef>
          <a:spcPct val="0"/>
        </a:spcBef>
        <a:buNone/>
        <a:defRPr kumimoji="0" sz="3200" kern="1200">
          <a:solidFill>
            <a:schemeClr val="tx1"/>
          </a:solidFill>
          <a:latin typeface="+mj-lt"/>
          <a:ea typeface="+mj-ea"/>
          <a:cs typeface="+mj-cs"/>
        </a:defRPr>
      </a:lvl1pPr>
    </p:titleStyle>
    <p:bodyStyle>
      <a:lvl1pPr marL="342000" indent="-342000" algn="l" rtl="0" eaLnBrk="1" latinLnBrk="0" hangingPunct="1">
        <a:spcBef>
          <a:spcPts val="768"/>
        </a:spcBef>
        <a:buClr>
          <a:schemeClr val="tx1"/>
        </a:buClr>
        <a:buFont typeface="Arial" pitchFamily="34" charset="0"/>
        <a:buChar char="•"/>
        <a:defRPr kumimoji="0" sz="3200" kern="1200">
          <a:solidFill>
            <a:schemeClr val="tx1"/>
          </a:solidFill>
          <a:latin typeface="+mn-lt"/>
          <a:ea typeface="+mn-ea"/>
          <a:cs typeface="+mn-cs"/>
        </a:defRPr>
      </a:lvl1pPr>
      <a:lvl2pPr marL="741600" indent="-284400" algn="l" rtl="0" eaLnBrk="1" latinLnBrk="0" hangingPunct="1">
        <a:spcBef>
          <a:spcPts val="672"/>
        </a:spcBef>
        <a:buClr>
          <a:schemeClr val="tx1"/>
        </a:buClr>
        <a:buFont typeface="Arial" pitchFamily="34" charset="0"/>
        <a:buChar char="–"/>
        <a:defRPr kumimoji="0" sz="2800" kern="1200">
          <a:solidFill>
            <a:schemeClr val="tx1"/>
          </a:solidFill>
          <a:latin typeface="+mn-lt"/>
          <a:ea typeface="+mn-ea"/>
          <a:cs typeface="+mn-cs"/>
        </a:defRPr>
      </a:lvl2pPr>
      <a:lvl3pPr marL="1144800" indent="-230400" algn="l" rtl="0" eaLnBrk="1" latinLnBrk="0" hangingPunct="1">
        <a:spcBef>
          <a:spcPts val="576"/>
        </a:spcBef>
        <a:buClr>
          <a:schemeClr val="tx1"/>
        </a:buClr>
        <a:buFont typeface="Arial" pitchFamily="34" charset="0"/>
        <a:buChar char="•"/>
        <a:defRPr kumimoji="0" sz="2400" kern="1200">
          <a:solidFill>
            <a:schemeClr val="tx1"/>
          </a:solidFill>
          <a:latin typeface="+mn-lt"/>
          <a:ea typeface="+mn-ea"/>
          <a:cs typeface="+mn-cs"/>
        </a:defRPr>
      </a:lvl3pPr>
      <a:lvl4pPr marL="16020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4pPr>
      <a:lvl5pPr marL="2059200" indent="-230400" algn="l" rtl="0" eaLnBrk="1" latinLnBrk="0" hangingPunct="1">
        <a:spcBef>
          <a:spcPts val="480"/>
        </a:spcBef>
        <a:buClr>
          <a:schemeClr val="tx1"/>
        </a:buClr>
        <a:buFont typeface="Arial" pitchFamily="34" charset="0"/>
        <a:buChar char="»"/>
        <a:defRPr kumimoji="0" sz="2000" kern="1200">
          <a:solidFill>
            <a:schemeClr val="tx1"/>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hyperlink" Target="https://doi.org/10.1787/60c93aa7-en" TargetMode="External"/><Relationship Id="rId2" Type="http://schemas.openxmlformats.org/officeDocument/2006/relationships/notesSlide" Target="../notesSlides/notesSlide5.xml"/><Relationship Id="rId1" Type="http://schemas.openxmlformats.org/officeDocument/2006/relationships/slideLayout" Target="../slideLayouts/slideLayout4.xml"/><Relationship Id="rId6" Type="http://schemas.openxmlformats.org/officeDocument/2006/relationships/image" Target="../media/image11.png"/><Relationship Id="rId5" Type="http://schemas.openxmlformats.org/officeDocument/2006/relationships/hyperlink" Target="https://doi.org/10.1787/852bd3b9-en" TargetMode="External"/><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60505" y="2074656"/>
            <a:ext cx="6717222" cy="1823576"/>
          </a:xfrm>
        </p:spPr>
        <p:txBody>
          <a:bodyPr/>
          <a:lstStyle/>
          <a:p>
            <a:r>
              <a:rPr lang="en-US" dirty="0" smtClean="0"/>
              <a:t>What </a:t>
            </a:r>
            <a:r>
              <a:rPr lang="en-US" dirty="0"/>
              <a:t>operator model(s) for digital inclusion?</a:t>
            </a:r>
            <a:endParaRPr lang="en-GB" dirty="0"/>
          </a:p>
        </p:txBody>
      </p:sp>
      <p:sp>
        <p:nvSpPr>
          <p:cNvPr id="3" name="Subtitle 2"/>
          <p:cNvSpPr>
            <a:spLocks noGrp="1"/>
          </p:cNvSpPr>
          <p:nvPr>
            <p:ph type="subTitle" idx="1"/>
          </p:nvPr>
        </p:nvSpPr>
        <p:spPr>
          <a:xfrm>
            <a:off x="1560505" y="4170392"/>
            <a:ext cx="6300000" cy="891078"/>
          </a:xfrm>
        </p:spPr>
        <p:txBody>
          <a:bodyPr/>
          <a:lstStyle/>
          <a:p>
            <a:r>
              <a:rPr lang="en-US" sz="3200" dirty="0" smtClean="0"/>
              <a:t>#IGF2019 </a:t>
            </a:r>
            <a:r>
              <a:rPr lang="en-US" sz="3200" dirty="0"/>
              <a:t>- </a:t>
            </a:r>
            <a:r>
              <a:rPr lang="en-US" sz="3200" dirty="0" smtClean="0"/>
              <a:t>WS101</a:t>
            </a:r>
          </a:p>
          <a:p>
            <a:endParaRPr lang="en-US" sz="3200" kern="0" spc="50" dirty="0">
              <a:latin typeface="Arial" panose="020B0604020202020204" pitchFamily="34" charset="0"/>
            </a:endParaRPr>
          </a:p>
          <a:p>
            <a:r>
              <a:rPr lang="en-US" sz="3200" kern="0" spc="50" dirty="0" smtClean="0">
                <a:latin typeface="Arial" panose="020B0604020202020204" pitchFamily="34" charset="0"/>
              </a:rPr>
              <a:t>Berlin, 26 November 2019</a:t>
            </a:r>
            <a:endParaRPr lang="en-GB" sz="3200" kern="0" spc="50" dirty="0" smtClean="0">
              <a:latin typeface="Arial" panose="020B0604020202020204" pitchFamily="34" charset="0"/>
            </a:endParaRPr>
          </a:p>
        </p:txBody>
      </p:sp>
    </p:spTree>
    <p:extLst>
      <p:ext uri="{BB962C8B-B14F-4D97-AF65-F5344CB8AC3E}">
        <p14:creationId xmlns:p14="http://schemas.microsoft.com/office/powerpoint/2010/main" val="33144198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rotWithShape="1">
          <a:blip r:embed="rId3"/>
          <a:srcRect t="7710"/>
          <a:stretch/>
        </p:blipFill>
        <p:spPr>
          <a:xfrm>
            <a:off x="800719" y="1484613"/>
            <a:ext cx="7575047" cy="5055887"/>
          </a:xfrm>
          <a:prstGeom prst="rect">
            <a:avLst/>
          </a:prstGeom>
        </p:spPr>
      </p:pic>
      <p:sp>
        <p:nvSpPr>
          <p:cNvPr id="3" name="Slide Number Placeholder 2"/>
          <p:cNvSpPr>
            <a:spLocks noGrp="1"/>
          </p:cNvSpPr>
          <p:nvPr>
            <p:ph type="sldNum" sz="quarter" idx="4"/>
          </p:nvPr>
        </p:nvSpPr>
        <p:spPr/>
        <p:txBody>
          <a:bodyPr/>
          <a:lstStyle/>
          <a:p>
            <a:fld id="{6270C508-3117-47DA-8378-A690194FD6B4}" type="slidenum">
              <a:rPr lang="en-GB" smtClean="0"/>
              <a:t>2</a:t>
            </a:fld>
            <a:endParaRPr lang="en-GB"/>
          </a:p>
        </p:txBody>
      </p:sp>
      <p:sp>
        <p:nvSpPr>
          <p:cNvPr id="4" name="Title 3"/>
          <p:cNvSpPr>
            <a:spLocks noGrp="1"/>
          </p:cNvSpPr>
          <p:nvPr>
            <p:ph type="title"/>
          </p:nvPr>
        </p:nvSpPr>
        <p:spPr/>
        <p:txBody>
          <a:bodyPr/>
          <a:lstStyle/>
          <a:p>
            <a:r>
              <a:rPr lang="en-GB" dirty="0" smtClean="0"/>
              <a:t>Internet usage keeps growing, but gaps remain</a:t>
            </a:r>
            <a:endParaRPr lang="en-GB" dirty="0"/>
          </a:p>
        </p:txBody>
      </p:sp>
    </p:spTree>
    <p:extLst>
      <p:ext uri="{BB962C8B-B14F-4D97-AF65-F5344CB8AC3E}">
        <p14:creationId xmlns:p14="http://schemas.microsoft.com/office/powerpoint/2010/main" val="386437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idx="1"/>
          </p:nvPr>
        </p:nvPicPr>
        <p:blipFill>
          <a:blip r:embed="rId3"/>
          <a:stretch>
            <a:fillRect/>
          </a:stretch>
        </p:blipFill>
        <p:spPr>
          <a:xfrm>
            <a:off x="649704" y="2269369"/>
            <a:ext cx="7556750" cy="3510570"/>
          </a:xfrm>
          <a:prstGeom prst="rect">
            <a:avLst/>
          </a:prstGeom>
        </p:spPr>
      </p:pic>
      <p:sp>
        <p:nvSpPr>
          <p:cNvPr id="3" name="Slide Number Placeholder 2"/>
          <p:cNvSpPr>
            <a:spLocks noGrp="1"/>
          </p:cNvSpPr>
          <p:nvPr>
            <p:ph type="sldNum" sz="quarter" idx="4"/>
          </p:nvPr>
        </p:nvSpPr>
        <p:spPr/>
        <p:txBody>
          <a:bodyPr/>
          <a:lstStyle/>
          <a:p>
            <a:fld id="{6270C508-3117-47DA-8378-A690194FD6B4}" type="slidenum">
              <a:rPr lang="en-GB" smtClean="0"/>
              <a:t>3</a:t>
            </a:fld>
            <a:endParaRPr lang="en-GB"/>
          </a:p>
        </p:txBody>
      </p:sp>
      <p:sp>
        <p:nvSpPr>
          <p:cNvPr id="4" name="Title 3"/>
          <p:cNvSpPr>
            <a:spLocks noGrp="1"/>
          </p:cNvSpPr>
          <p:nvPr>
            <p:ph type="title"/>
          </p:nvPr>
        </p:nvSpPr>
        <p:spPr/>
        <p:txBody>
          <a:bodyPr/>
          <a:lstStyle/>
          <a:p>
            <a:r>
              <a:rPr lang="en-GB" dirty="0" smtClean="0"/>
              <a:t>Around the world, certain regions continue to be underserved</a:t>
            </a:r>
            <a:endParaRPr lang="en-GB" dirty="0"/>
          </a:p>
        </p:txBody>
      </p:sp>
      <p:sp>
        <p:nvSpPr>
          <p:cNvPr id="6" name="Rectangle 5"/>
          <p:cNvSpPr/>
          <p:nvPr/>
        </p:nvSpPr>
        <p:spPr>
          <a:xfrm>
            <a:off x="1080000" y="1632799"/>
            <a:ext cx="6785811" cy="646331"/>
          </a:xfrm>
          <a:prstGeom prst="rect">
            <a:avLst/>
          </a:prstGeom>
        </p:spPr>
        <p:txBody>
          <a:bodyPr wrap="square">
            <a:spAutoFit/>
          </a:bodyPr>
          <a:lstStyle/>
          <a:p>
            <a:r>
              <a:rPr lang="en-US" b="1" dirty="0">
                <a:solidFill>
                  <a:schemeClr val="tx2"/>
                </a:solidFill>
                <a:latin typeface="Arial" panose="020B0604020202020204" pitchFamily="34" charset="0"/>
                <a:cs typeface="Arial" panose="020B0604020202020204" pitchFamily="34" charset="0"/>
              </a:rPr>
              <a:t>Percentage of households in total and rural areas with minimum 30 Mbps of fixed broadband coverage, June 2017 </a:t>
            </a:r>
            <a:endParaRPr lang="en-GB" dirty="0">
              <a:solidFill>
                <a:schemeClr val="tx2"/>
              </a:solidFill>
              <a:latin typeface="Arial" panose="020B0604020202020204" pitchFamily="34" charset="0"/>
              <a:cs typeface="Arial" panose="020B0604020202020204" pitchFamily="34" charset="0"/>
            </a:endParaRPr>
          </a:p>
        </p:txBody>
      </p:sp>
      <p:sp>
        <p:nvSpPr>
          <p:cNvPr id="7" name="Rectangle 6"/>
          <p:cNvSpPr/>
          <p:nvPr/>
        </p:nvSpPr>
        <p:spPr>
          <a:xfrm>
            <a:off x="782051" y="5697000"/>
            <a:ext cx="6858000" cy="738664"/>
          </a:xfrm>
          <a:prstGeom prst="rect">
            <a:avLst/>
          </a:prstGeom>
        </p:spPr>
        <p:txBody>
          <a:bodyPr wrap="square">
            <a:spAutoFit/>
          </a:bodyPr>
          <a:lstStyle/>
          <a:p>
            <a:r>
              <a:rPr lang="en-US" sz="1400" i="1" dirty="0">
                <a:solidFill>
                  <a:schemeClr val="tx2"/>
                </a:solidFill>
                <a:latin typeface="Arial" panose="020B0604020202020204" pitchFamily="34" charset="0"/>
                <a:cs typeface="Arial" panose="020B0604020202020204" pitchFamily="34" charset="0"/>
              </a:rPr>
              <a:t>Source</a:t>
            </a:r>
            <a:r>
              <a:rPr lang="en-US" sz="1400" dirty="0">
                <a:solidFill>
                  <a:schemeClr val="tx2"/>
                </a:solidFill>
                <a:latin typeface="Arial" panose="020B0604020202020204" pitchFamily="34" charset="0"/>
                <a:cs typeface="Arial" panose="020B0604020202020204" pitchFamily="34" charset="0"/>
              </a:rPr>
              <a:t>: OECD calculations based on CRTC, Communications Monitoring Report, 2017 (Canada); EC, Study on Broadband Coverage in Europe 2017 (European Union); FCC, 2018 Broadband Deployment Report (United States). </a:t>
            </a:r>
            <a:endParaRPr lang="en-GB" sz="1400" dirty="0">
              <a:solidFill>
                <a:schemeClr val="tx2"/>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80767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Tech and business model developments are impacting digital inclusion</a:t>
            </a:r>
            <a:endParaRPr lang="en-GB" dirty="0"/>
          </a:p>
        </p:txBody>
      </p:sp>
      <p:sp>
        <p:nvSpPr>
          <p:cNvPr id="3" name="Content Placeholder 2"/>
          <p:cNvSpPr>
            <a:spLocks noGrp="1"/>
          </p:cNvSpPr>
          <p:nvPr>
            <p:ph idx="1"/>
          </p:nvPr>
        </p:nvSpPr>
        <p:spPr>
          <a:xfrm>
            <a:off x="238038" y="2366139"/>
            <a:ext cx="3092314" cy="4525200"/>
          </a:xfrm>
        </p:spPr>
        <p:txBody>
          <a:bodyPr>
            <a:normAutofit/>
          </a:bodyPr>
          <a:lstStyle/>
          <a:p>
            <a:r>
              <a:rPr lang="en-GB" sz="2800" b="1" dirty="0" err="1" smtClean="0">
                <a:solidFill>
                  <a:schemeClr val="tx2"/>
                </a:solidFill>
                <a:latin typeface="+mj-lt"/>
              </a:rPr>
              <a:t>Covergence</a:t>
            </a:r>
            <a:r>
              <a:rPr lang="en-GB" sz="2800" b="1" dirty="0" smtClean="0">
                <a:solidFill>
                  <a:schemeClr val="tx2"/>
                </a:solidFill>
                <a:latin typeface="+mj-lt"/>
              </a:rPr>
              <a:t> </a:t>
            </a:r>
            <a:r>
              <a:rPr lang="en-GB" sz="2800" dirty="0" smtClean="0">
                <a:latin typeface="+mj-lt"/>
              </a:rPr>
              <a:t>to IP networks</a:t>
            </a:r>
          </a:p>
          <a:p>
            <a:r>
              <a:rPr lang="en-GB" sz="2800" b="1" dirty="0" smtClean="0">
                <a:solidFill>
                  <a:schemeClr val="tx2"/>
                </a:solidFill>
                <a:latin typeface="+mj-lt"/>
              </a:rPr>
              <a:t>Emerging technologies</a:t>
            </a:r>
          </a:p>
          <a:p>
            <a:pPr lvl="1"/>
            <a:r>
              <a:rPr lang="en-GB" dirty="0" smtClean="0">
                <a:latin typeface="+mj-lt"/>
              </a:rPr>
              <a:t>Blockchain</a:t>
            </a:r>
          </a:p>
          <a:p>
            <a:pPr lvl="1"/>
            <a:r>
              <a:rPr lang="en-GB" dirty="0" err="1" smtClean="0">
                <a:latin typeface="+mj-lt"/>
              </a:rPr>
              <a:t>pCells</a:t>
            </a:r>
            <a:endParaRPr lang="en-GB" dirty="0" smtClean="0">
              <a:latin typeface="+mj-lt"/>
            </a:endParaRPr>
          </a:p>
          <a:p>
            <a:pPr lvl="1"/>
            <a:r>
              <a:rPr lang="en-GB" dirty="0" smtClean="0">
                <a:latin typeface="+mj-lt"/>
              </a:rPr>
              <a:t>AI</a:t>
            </a:r>
          </a:p>
        </p:txBody>
      </p:sp>
      <p:sp>
        <p:nvSpPr>
          <p:cNvPr id="4" name="Slide Number Placeholder 3"/>
          <p:cNvSpPr>
            <a:spLocks noGrp="1"/>
          </p:cNvSpPr>
          <p:nvPr>
            <p:ph type="sldNum" sz="quarter" idx="12"/>
          </p:nvPr>
        </p:nvSpPr>
        <p:spPr/>
        <p:txBody>
          <a:bodyPr/>
          <a:lstStyle/>
          <a:p>
            <a:fld id="{6270C508-3117-47DA-8378-A690194FD6B4}" type="slidenum">
              <a:rPr lang="en-GB" smtClean="0"/>
              <a:t>4</a:t>
            </a:fld>
            <a:endParaRPr lang="en-GB"/>
          </a:p>
        </p:txBody>
      </p:sp>
      <p:sp>
        <p:nvSpPr>
          <p:cNvPr id="6" name="Rectangle 5"/>
          <p:cNvSpPr/>
          <p:nvPr/>
        </p:nvSpPr>
        <p:spPr>
          <a:xfrm>
            <a:off x="4338131" y="2366139"/>
            <a:ext cx="4472869" cy="3970318"/>
          </a:xfrm>
          <a:prstGeom prst="rect">
            <a:avLst/>
          </a:prstGeom>
        </p:spPr>
        <p:txBody>
          <a:bodyPr wrap="square">
            <a:spAutoFit/>
          </a:bodyPr>
          <a:lstStyle/>
          <a:p>
            <a:pPr marL="457200" indent="-457200">
              <a:buFont typeface="Arial" panose="020B0604020202020204" pitchFamily="34" charset="0"/>
              <a:buChar char="•"/>
            </a:pPr>
            <a:r>
              <a:rPr lang="en-US" sz="2800" b="1" dirty="0">
                <a:solidFill>
                  <a:schemeClr val="tx2"/>
                </a:solidFill>
                <a:latin typeface="+mj-lt"/>
              </a:rPr>
              <a:t>Business models</a:t>
            </a:r>
            <a:r>
              <a:rPr lang="en-US" sz="2800" b="1" dirty="0" smtClean="0">
                <a:solidFill>
                  <a:schemeClr val="tx2"/>
                </a:solidFill>
                <a:latin typeface="+mj-lt"/>
              </a:rPr>
              <a:t>:</a:t>
            </a:r>
            <a:endParaRPr lang="en-US" sz="2800" b="1" dirty="0">
              <a:solidFill>
                <a:schemeClr val="tx2"/>
              </a:solidFill>
              <a:latin typeface="+mj-lt"/>
            </a:endParaRPr>
          </a:p>
          <a:p>
            <a:r>
              <a:rPr lang="en-US" sz="2800" dirty="0" smtClean="0">
                <a:latin typeface="+mj-lt"/>
              </a:rPr>
              <a:t>- Vertically </a:t>
            </a:r>
            <a:r>
              <a:rPr lang="en-US" sz="2800" dirty="0">
                <a:latin typeface="+mj-lt"/>
              </a:rPr>
              <a:t>integrated </a:t>
            </a:r>
            <a:r>
              <a:rPr lang="en-US" sz="2800" dirty="0" smtClean="0">
                <a:latin typeface="+mj-lt"/>
              </a:rPr>
              <a:t>operators</a:t>
            </a:r>
          </a:p>
          <a:p>
            <a:r>
              <a:rPr lang="en-US" sz="2800" dirty="0" smtClean="0">
                <a:latin typeface="+mj-lt"/>
              </a:rPr>
              <a:t>- Cable </a:t>
            </a:r>
            <a:r>
              <a:rPr lang="en-US" sz="2800" dirty="0">
                <a:latin typeface="+mj-lt"/>
              </a:rPr>
              <a:t>broadband </a:t>
            </a:r>
            <a:r>
              <a:rPr lang="en-US" sz="2800" dirty="0" smtClean="0">
                <a:latin typeface="+mj-lt"/>
              </a:rPr>
              <a:t>operators</a:t>
            </a:r>
          </a:p>
          <a:p>
            <a:r>
              <a:rPr lang="en-US" sz="2800" dirty="0" smtClean="0">
                <a:latin typeface="+mj-lt"/>
              </a:rPr>
              <a:t>- Wholesale </a:t>
            </a:r>
            <a:r>
              <a:rPr lang="en-US" sz="2800" dirty="0">
                <a:latin typeface="+mj-lt"/>
              </a:rPr>
              <a:t>(vertically separated) operators</a:t>
            </a:r>
          </a:p>
          <a:p>
            <a:r>
              <a:rPr lang="en-US" sz="2800" dirty="0" smtClean="0">
                <a:latin typeface="+mj-lt"/>
              </a:rPr>
              <a:t>- (</a:t>
            </a:r>
            <a:r>
              <a:rPr lang="en-US" sz="2800" dirty="0">
                <a:latin typeface="+mj-lt"/>
              </a:rPr>
              <a:t>Terminal) equipment and online service providers</a:t>
            </a:r>
          </a:p>
        </p:txBody>
      </p:sp>
      <p:sp>
        <p:nvSpPr>
          <p:cNvPr id="7" name="Rectangle 6"/>
          <p:cNvSpPr/>
          <p:nvPr/>
        </p:nvSpPr>
        <p:spPr>
          <a:xfrm>
            <a:off x="-459571" y="1861596"/>
            <a:ext cx="4415883" cy="5344534"/>
          </a:xfrm>
          <a:prstGeom prst="rect">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nvGrpSpPr>
          <p:cNvPr id="10" name="Group 9">
            <a:extLst>
              <a:ext uri="{FF2B5EF4-FFF2-40B4-BE49-F238E27FC236}">
                <a16:creationId xmlns:a16="http://schemas.microsoft.com/office/drawing/2014/main" id="{6DCF7BB1-7F8A-4C63-8A09-63A2E9B33D64}"/>
              </a:ext>
            </a:extLst>
          </p:cNvPr>
          <p:cNvGrpSpPr/>
          <p:nvPr/>
        </p:nvGrpSpPr>
        <p:grpSpPr>
          <a:xfrm>
            <a:off x="3816588" y="4123093"/>
            <a:ext cx="351098" cy="459596"/>
            <a:chOff x="4539001" y="1459138"/>
            <a:chExt cx="364465" cy="376088"/>
          </a:xfrm>
        </p:grpSpPr>
        <p:sp>
          <p:nvSpPr>
            <p:cNvPr id="11" name="TextBox 10">
              <a:extLst>
                <a:ext uri="{FF2B5EF4-FFF2-40B4-BE49-F238E27FC236}">
                  <a16:creationId xmlns:a16="http://schemas.microsoft.com/office/drawing/2014/main" id="{0AB1F0A4-5048-435F-81A3-B7EBD2FBD765}"/>
                </a:ext>
              </a:extLst>
            </p:cNvPr>
            <p:cNvSpPr txBox="1">
              <a:spLocks/>
            </p:cNvSpPr>
            <p:nvPr/>
          </p:nvSpPr>
          <p:spPr>
            <a:xfrm>
              <a:off x="4539001" y="1478072"/>
              <a:ext cx="244957" cy="357154"/>
            </a:xfrm>
            <a:prstGeom prst="rect">
              <a:avLst/>
            </a:prstGeom>
            <a:solidFill>
              <a:schemeClr val="bg1"/>
            </a:solidFill>
            <a:ln w="9525">
              <a:noFill/>
              <a:miter lim="800000"/>
              <a:headEnd/>
              <a:tailEnd/>
            </a:ln>
            <a:effectLst/>
            <a:extLst/>
          </p:spPr>
          <p:txBody>
            <a:bodyPr vert="horz" wrap="square" lIns="0" tIns="0" rIns="0" bIns="0" numCol="1" anchor="t" anchorCtr="0" compatLnSpc="1">
              <a:prstTxWarp prst="textNoShape">
                <a:avLst/>
              </a:prstTxWarp>
              <a:noAutofit/>
            </a:bodyPr>
            <a:lstStyle>
              <a:lvl1pPr marL="0" lvl="0" indent="0" defTabSz="913526" eaLnBrk="1" hangingPunct="1">
                <a:buClr>
                  <a:schemeClr val="tx2"/>
                </a:buClr>
                <a:defRPr baseline="0">
                  <a:latin typeface="+mn-lt"/>
                </a:defRPr>
              </a:lvl1pPr>
              <a:lvl2pPr marL="197607" lvl="1" indent="-195987" defTabSz="913526" eaLnBrk="1" hangingPunct="1">
                <a:buClr>
                  <a:schemeClr val="tx2"/>
                </a:buClr>
                <a:buSzPct val="125000"/>
                <a:buFont typeface="Arial" pitchFamily="34" charset="0"/>
                <a:buChar char="•"/>
                <a:defRPr baseline="0">
                  <a:latin typeface="+mn-lt"/>
                </a:defRPr>
              </a:lvl2pPr>
              <a:lvl3pPr marL="466481" lvl="2" indent="-267255" defTabSz="913526" eaLnBrk="1" hangingPunct="1">
                <a:buClr>
                  <a:schemeClr val="tx2"/>
                </a:buClr>
                <a:buSzPct val="110000"/>
                <a:buFont typeface="Arial" charset="0"/>
                <a:buChar char="–"/>
                <a:defRPr baseline="0">
                  <a:latin typeface="+mn-lt"/>
                </a:defRPr>
              </a:lvl3pPr>
              <a:lvl4pPr marL="626835" lvl="3" indent="-158733" defTabSz="913526" eaLnBrk="1" hangingPunct="1">
                <a:buClr>
                  <a:schemeClr val="tx2"/>
                </a:buClr>
                <a:buSzPct val="100000"/>
                <a:buFont typeface="Arial" pitchFamily="34" charset="0"/>
                <a:buChar char="•"/>
                <a:defRPr baseline="0">
                  <a:latin typeface="+mn-lt"/>
                </a:defRPr>
              </a:lvl4pPr>
              <a:lvl5pPr marL="765029" lvl="4" indent="-132818" defTabSz="913526" eaLnBrk="1" hangingPunct="1">
                <a:buClr>
                  <a:schemeClr val="tx2"/>
                </a:buClr>
                <a:buSzPct val="89000"/>
                <a:buFont typeface="Arial" charset="0"/>
                <a:buChar char="-"/>
                <a:defRPr baseline="0">
                  <a:latin typeface="+mn-lt"/>
                </a:defRPr>
              </a:lvl5pPr>
              <a:lvl6pPr marL="765029" indent="-132818" defTabSz="913526" fontAlgn="base">
                <a:spcBef>
                  <a:spcPct val="0"/>
                </a:spcBef>
                <a:spcAft>
                  <a:spcPct val="0"/>
                </a:spcAft>
                <a:buClr>
                  <a:schemeClr val="tx2"/>
                </a:buClr>
                <a:buSzPct val="89000"/>
                <a:buFont typeface="Arial" charset="0"/>
                <a:buChar char="-"/>
                <a:defRPr baseline="0">
                  <a:latin typeface="+mn-lt"/>
                </a:defRPr>
              </a:lvl6pPr>
              <a:lvl7pPr marL="765029" indent="-132818" defTabSz="913526" fontAlgn="base">
                <a:spcBef>
                  <a:spcPct val="0"/>
                </a:spcBef>
                <a:spcAft>
                  <a:spcPct val="0"/>
                </a:spcAft>
                <a:buClr>
                  <a:schemeClr val="tx2"/>
                </a:buClr>
                <a:buSzPct val="89000"/>
                <a:buFont typeface="Arial" charset="0"/>
                <a:buChar char="-"/>
                <a:defRPr baseline="0">
                  <a:latin typeface="+mn-lt"/>
                </a:defRPr>
              </a:lvl7pPr>
              <a:lvl8pPr marL="765029" indent="-132818" defTabSz="913526" fontAlgn="base">
                <a:spcBef>
                  <a:spcPct val="0"/>
                </a:spcBef>
                <a:spcAft>
                  <a:spcPct val="0"/>
                </a:spcAft>
                <a:buClr>
                  <a:schemeClr val="tx2"/>
                </a:buClr>
                <a:buSzPct val="89000"/>
                <a:buFont typeface="Arial" charset="0"/>
                <a:buChar char="-"/>
                <a:defRPr baseline="0">
                  <a:latin typeface="+mn-lt"/>
                </a:defRPr>
              </a:lvl8pPr>
              <a:lvl9pPr marL="765029" indent="-132818" defTabSz="913526" fontAlgn="base">
                <a:spcBef>
                  <a:spcPct val="0"/>
                </a:spcBef>
                <a:spcAft>
                  <a:spcPct val="0"/>
                </a:spcAft>
                <a:buClr>
                  <a:schemeClr val="tx2"/>
                </a:buClr>
                <a:buSzPct val="89000"/>
                <a:buFont typeface="Arial" charset="0"/>
                <a:buChar char="-"/>
                <a:defRPr baseline="0">
                  <a:latin typeface="+mn-lt"/>
                </a:defRPr>
              </a:lvl9pPr>
            </a:lstStyle>
            <a:p>
              <a:pPr lvl="1">
                <a:spcBef>
                  <a:spcPct val="50000"/>
                </a:spcBef>
              </a:pPr>
              <a:endParaRPr lang="de-DE" sz="1100" dirty="0">
                <a:latin typeface="+mj-lt"/>
              </a:endParaRPr>
            </a:p>
          </p:txBody>
        </p:sp>
        <p:grpSp>
          <p:nvGrpSpPr>
            <p:cNvPr id="12" name="Group 11">
              <a:extLst>
                <a:ext uri="{FF2B5EF4-FFF2-40B4-BE49-F238E27FC236}">
                  <a16:creationId xmlns:a16="http://schemas.microsoft.com/office/drawing/2014/main" id="{E2B9EF84-26E0-49A0-8B17-EE389E834631}"/>
                </a:ext>
              </a:extLst>
            </p:cNvPr>
            <p:cNvGrpSpPr>
              <a:grpSpLocks/>
            </p:cNvGrpSpPr>
            <p:nvPr/>
          </p:nvGrpSpPr>
          <p:grpSpPr>
            <a:xfrm>
              <a:off x="4571999" y="1459138"/>
              <a:ext cx="331467" cy="373482"/>
              <a:chOff x="4279400" y="1756186"/>
              <a:chExt cx="450850" cy="508000"/>
            </a:xfrm>
          </p:grpSpPr>
          <p:sp>
            <p:nvSpPr>
              <p:cNvPr id="13" name="Chevron1">
                <a:extLst>
                  <a:ext uri="{FF2B5EF4-FFF2-40B4-BE49-F238E27FC236}">
                    <a16:creationId xmlns:a16="http://schemas.microsoft.com/office/drawing/2014/main" id="{BB9A8393-7A99-4063-89A4-999494613BE7}"/>
                  </a:ext>
                </a:extLst>
              </p:cNvPr>
              <p:cNvSpPr>
                <a:spLocks noChangeAspect="1"/>
              </p:cNvSpPr>
              <p:nvPr/>
            </p:nvSpPr>
            <p:spPr>
              <a:xfrm>
                <a:off x="4279400" y="1806986"/>
                <a:ext cx="238760" cy="406400"/>
              </a:xfrm>
              <a:custGeom>
                <a:avLst/>
                <a:gdLst/>
                <a:ahLst/>
                <a:cxnLst/>
                <a:rect l="0" t="0" r="0" b="0"/>
                <a:pathLst>
                  <a:path w="2984501" h="5080001">
                    <a:moveTo>
                      <a:pt x="0" y="0"/>
                    </a:moveTo>
                    <a:lnTo>
                      <a:pt x="1524000" y="0"/>
                    </a:lnTo>
                    <a:lnTo>
                      <a:pt x="2984500" y="2540000"/>
                    </a:lnTo>
                    <a:lnTo>
                      <a:pt x="1524000" y="5080000"/>
                    </a:lnTo>
                    <a:lnTo>
                      <a:pt x="0" y="5080000"/>
                    </a:lnTo>
                    <a:lnTo>
                      <a:pt x="1460500" y="2540000"/>
                    </a:lnTo>
                    <a:close/>
                  </a:path>
                </a:pathLst>
              </a:custGeom>
              <a:solidFill>
                <a:schemeClr val="accent1"/>
              </a:solidFill>
              <a:ln w="952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600" dirty="0" err="1">
                  <a:solidFill>
                    <a:schemeClr val="tx1"/>
                  </a:solidFill>
                  <a:latin typeface="+mj-lt"/>
                </a:endParaRPr>
              </a:p>
            </p:txBody>
          </p:sp>
          <p:sp>
            <p:nvSpPr>
              <p:cNvPr id="14" name="Chevron2">
                <a:extLst>
                  <a:ext uri="{FF2B5EF4-FFF2-40B4-BE49-F238E27FC236}">
                    <a16:creationId xmlns:a16="http://schemas.microsoft.com/office/drawing/2014/main" id="{D7697335-14DC-4286-B9B4-B1735E297D8C}"/>
                  </a:ext>
                </a:extLst>
              </p:cNvPr>
              <p:cNvSpPr>
                <a:spLocks noChangeAspect="1"/>
              </p:cNvSpPr>
              <p:nvPr/>
            </p:nvSpPr>
            <p:spPr>
              <a:xfrm>
                <a:off x="4431800" y="1756186"/>
                <a:ext cx="298450" cy="508000"/>
              </a:xfrm>
              <a:custGeom>
                <a:avLst/>
                <a:gdLst/>
                <a:ahLst/>
                <a:cxnLst/>
                <a:rect l="0" t="0" r="0" b="0"/>
                <a:pathLst>
                  <a:path w="2984501" h="5080001">
                    <a:moveTo>
                      <a:pt x="0" y="0"/>
                    </a:moveTo>
                    <a:lnTo>
                      <a:pt x="1524000" y="0"/>
                    </a:lnTo>
                    <a:lnTo>
                      <a:pt x="2984500" y="2540000"/>
                    </a:lnTo>
                    <a:lnTo>
                      <a:pt x="1524000" y="5080000"/>
                    </a:lnTo>
                    <a:lnTo>
                      <a:pt x="0" y="5080000"/>
                    </a:lnTo>
                    <a:lnTo>
                      <a:pt x="1460500" y="2540000"/>
                    </a:lnTo>
                    <a:close/>
                  </a:path>
                </a:pathLst>
              </a:custGeom>
              <a:solidFill>
                <a:schemeClr val="tx2"/>
              </a:solidFill>
              <a:ln w="9525" cap="flat" cmpd="sng" algn="ctr">
                <a:no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de-DE" sz="1600" dirty="0" err="1">
                  <a:solidFill>
                    <a:schemeClr val="tx1"/>
                  </a:solidFill>
                  <a:latin typeface="+mj-lt"/>
                </a:endParaRPr>
              </a:p>
            </p:txBody>
          </p:sp>
        </p:grpSp>
      </p:grpSp>
    </p:spTree>
    <p:extLst>
      <p:ext uri="{BB962C8B-B14F-4D97-AF65-F5344CB8AC3E}">
        <p14:creationId xmlns:p14="http://schemas.microsoft.com/office/powerpoint/2010/main" val="26697814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 analysis</a:t>
            </a:r>
            <a:endParaRPr lang="en-GB" dirty="0"/>
          </a:p>
        </p:txBody>
      </p:sp>
      <p:sp>
        <p:nvSpPr>
          <p:cNvPr id="4" name="Slide Number Placeholder 3"/>
          <p:cNvSpPr>
            <a:spLocks noGrp="1"/>
          </p:cNvSpPr>
          <p:nvPr>
            <p:ph type="sldNum" sz="quarter" idx="12"/>
          </p:nvPr>
        </p:nvSpPr>
        <p:spPr/>
        <p:txBody>
          <a:bodyPr/>
          <a:lstStyle/>
          <a:p>
            <a:fld id="{6270C508-3117-47DA-8378-A690194FD6B4}" type="slidenum">
              <a:rPr lang="en-GB" smtClean="0"/>
              <a:t>5</a:t>
            </a:fld>
            <a:endParaRPr lang="en-GB"/>
          </a:p>
        </p:txBody>
      </p:sp>
      <p:sp>
        <p:nvSpPr>
          <p:cNvPr id="5" name="Rectangle 4"/>
          <p:cNvSpPr/>
          <p:nvPr/>
        </p:nvSpPr>
        <p:spPr>
          <a:xfrm>
            <a:off x="581895" y="5873234"/>
            <a:ext cx="3890809" cy="369332"/>
          </a:xfrm>
          <a:prstGeom prst="rect">
            <a:avLst/>
          </a:prstGeom>
        </p:spPr>
        <p:txBody>
          <a:bodyPr wrap="none">
            <a:spAutoFit/>
          </a:bodyPr>
          <a:lstStyle/>
          <a:p>
            <a:r>
              <a:rPr lang="en-GB" dirty="0">
                <a:solidFill>
                  <a:srgbClr val="0068B6"/>
                </a:solidFill>
                <a:latin typeface="Roboto"/>
                <a:hlinkClick r:id="rId3"/>
              </a:rPr>
              <a:t>https://doi.org/10.1787/60c93aa7-en</a:t>
            </a:r>
            <a:endParaRPr lang="en-GB" dirty="0"/>
          </a:p>
        </p:txBody>
      </p:sp>
      <p:pic>
        <p:nvPicPr>
          <p:cNvPr id="6" name="Picture 5"/>
          <p:cNvPicPr>
            <a:picLocks noChangeAspect="1"/>
          </p:cNvPicPr>
          <p:nvPr/>
        </p:nvPicPr>
        <p:blipFill>
          <a:blip r:embed="rId4"/>
          <a:stretch>
            <a:fillRect/>
          </a:stretch>
        </p:blipFill>
        <p:spPr>
          <a:xfrm>
            <a:off x="960437" y="1630750"/>
            <a:ext cx="2862263" cy="4103816"/>
          </a:xfrm>
          <a:prstGeom prst="rect">
            <a:avLst/>
          </a:prstGeom>
          <a:ln>
            <a:solidFill>
              <a:schemeClr val="tx1">
                <a:lumMod val="75000"/>
              </a:schemeClr>
            </a:solidFill>
          </a:ln>
          <a:effectLst>
            <a:outerShdw blurRad="50800" dist="38100" dir="2700000" algn="tl" rotWithShape="0">
              <a:prstClr val="black">
                <a:alpha val="40000"/>
              </a:prstClr>
            </a:outerShdw>
          </a:effectLst>
        </p:spPr>
      </p:pic>
      <p:sp>
        <p:nvSpPr>
          <p:cNvPr id="7" name="Rectangle 6"/>
          <p:cNvSpPr/>
          <p:nvPr/>
        </p:nvSpPr>
        <p:spPr>
          <a:xfrm>
            <a:off x="4724400" y="5873234"/>
            <a:ext cx="4086600" cy="923330"/>
          </a:xfrm>
          <a:prstGeom prst="rect">
            <a:avLst/>
          </a:prstGeom>
        </p:spPr>
        <p:txBody>
          <a:bodyPr wrap="square">
            <a:spAutoFit/>
          </a:bodyPr>
          <a:lstStyle/>
          <a:p>
            <a:r>
              <a:rPr lang="en-GB" dirty="0">
                <a:solidFill>
                  <a:srgbClr val="0068B6"/>
                </a:solidFill>
                <a:latin typeface="Roboto Condensed"/>
                <a:hlinkClick r:id="rId5"/>
              </a:rPr>
              <a:t>https://doi.org/10.1787/852bd3b9-en</a:t>
            </a:r>
            <a:endParaRPr lang="en-GB" dirty="0">
              <a:solidFill>
                <a:srgbClr val="7F7F7F"/>
              </a:solidFill>
              <a:latin typeface="Roboto Condensed"/>
            </a:endParaRPr>
          </a:p>
          <a:p>
            <a:r>
              <a:rPr lang="en-GB" dirty="0"/>
              <a:t/>
            </a:r>
            <a:br>
              <a:rPr lang="en-GB" dirty="0"/>
            </a:br>
            <a:endParaRPr lang="en-GB" dirty="0"/>
          </a:p>
        </p:txBody>
      </p:sp>
      <p:pic>
        <p:nvPicPr>
          <p:cNvPr id="8" name="Picture 7"/>
          <p:cNvPicPr>
            <a:picLocks noChangeAspect="1"/>
          </p:cNvPicPr>
          <p:nvPr/>
        </p:nvPicPr>
        <p:blipFill>
          <a:blip r:embed="rId6"/>
          <a:stretch>
            <a:fillRect/>
          </a:stretch>
        </p:blipFill>
        <p:spPr>
          <a:xfrm>
            <a:off x="5200553" y="1630751"/>
            <a:ext cx="2909977" cy="4103815"/>
          </a:xfrm>
          <a:prstGeom prst="rect">
            <a:avLst/>
          </a:prstGeom>
          <a:ln>
            <a:solidFill>
              <a:schemeClr val="tx1">
                <a:lumMod val="75000"/>
              </a:schemeClr>
            </a:solidFill>
          </a:ln>
          <a:effectLst>
            <a:outerShdw blurRad="50800" dist="38100" dir="2700000" algn="tl" rotWithShape="0">
              <a:prstClr val="black">
                <a:alpha val="40000"/>
              </a:prstClr>
            </a:outerShdw>
          </a:effectLst>
        </p:spPr>
      </p:pic>
    </p:spTree>
    <p:extLst>
      <p:ext uri="{BB962C8B-B14F-4D97-AF65-F5344CB8AC3E}">
        <p14:creationId xmlns:p14="http://schemas.microsoft.com/office/powerpoint/2010/main" val="1107563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Objectives of the workshop</a:t>
            </a:r>
            <a:endParaRPr lang="en-GB" dirty="0"/>
          </a:p>
        </p:txBody>
      </p:sp>
      <p:sp>
        <p:nvSpPr>
          <p:cNvPr id="3" name="Content Placeholder 2"/>
          <p:cNvSpPr>
            <a:spLocks noGrp="1"/>
          </p:cNvSpPr>
          <p:nvPr>
            <p:ph idx="1"/>
          </p:nvPr>
        </p:nvSpPr>
        <p:spPr>
          <a:xfrm>
            <a:off x="569600" y="2719600"/>
            <a:ext cx="7507600" cy="1788900"/>
          </a:xfrm>
        </p:spPr>
        <p:txBody>
          <a:bodyPr>
            <a:normAutofit fontScale="92500" lnSpcReduction="10000"/>
          </a:bodyPr>
          <a:lstStyle/>
          <a:p>
            <a:r>
              <a:rPr lang="en-US" dirty="0">
                <a:solidFill>
                  <a:schemeClr val="tx2"/>
                </a:solidFill>
                <a:latin typeface="+mj-lt"/>
              </a:rPr>
              <a:t>This workshop aims to discuss </a:t>
            </a:r>
            <a:r>
              <a:rPr lang="en-US" dirty="0" smtClean="0">
                <a:solidFill>
                  <a:schemeClr val="tx2"/>
                </a:solidFill>
                <a:latin typeface="+mj-lt"/>
              </a:rPr>
              <a:t>concrete and innovative </a:t>
            </a:r>
            <a:r>
              <a:rPr lang="en-US" dirty="0">
                <a:solidFill>
                  <a:schemeClr val="tx2"/>
                </a:solidFill>
                <a:latin typeface="+mj-lt"/>
              </a:rPr>
              <a:t>ways to connect people and business </a:t>
            </a:r>
            <a:r>
              <a:rPr lang="en-US" dirty="0" smtClean="0">
                <a:solidFill>
                  <a:schemeClr val="tx2"/>
                </a:solidFill>
                <a:latin typeface="+mj-lt"/>
              </a:rPr>
              <a:t>for expanding digital </a:t>
            </a:r>
            <a:r>
              <a:rPr lang="en-US" dirty="0">
                <a:solidFill>
                  <a:schemeClr val="tx2"/>
                </a:solidFill>
                <a:latin typeface="+mj-lt"/>
              </a:rPr>
              <a:t>inclusion.</a:t>
            </a:r>
            <a:endParaRPr lang="en-GB" dirty="0">
              <a:solidFill>
                <a:schemeClr val="tx2"/>
              </a:solidFill>
              <a:latin typeface="+mj-lt"/>
            </a:endParaRPr>
          </a:p>
        </p:txBody>
      </p:sp>
      <p:sp>
        <p:nvSpPr>
          <p:cNvPr id="4" name="Slide Number Placeholder 3"/>
          <p:cNvSpPr>
            <a:spLocks noGrp="1"/>
          </p:cNvSpPr>
          <p:nvPr>
            <p:ph type="sldNum" sz="quarter" idx="12"/>
          </p:nvPr>
        </p:nvSpPr>
        <p:spPr/>
        <p:txBody>
          <a:bodyPr/>
          <a:lstStyle/>
          <a:p>
            <a:fld id="{6270C508-3117-47DA-8378-A690194FD6B4}" type="slidenum">
              <a:rPr lang="en-GB" smtClean="0"/>
              <a:t>6</a:t>
            </a:fld>
            <a:endParaRPr lang="en-GB"/>
          </a:p>
        </p:txBody>
      </p:sp>
    </p:spTree>
    <p:extLst>
      <p:ext uri="{BB962C8B-B14F-4D97-AF65-F5344CB8AC3E}">
        <p14:creationId xmlns:p14="http://schemas.microsoft.com/office/powerpoint/2010/main" val="3459025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a:xfrm>
            <a:off x="8640000" y="6894200"/>
            <a:ext cx="342000" cy="244800"/>
          </a:xfrm>
        </p:spPr>
        <p:txBody>
          <a:bodyPr/>
          <a:lstStyle/>
          <a:p>
            <a:fld id="{0725776D-0688-4604-A090-B54D780B0226}" type="slidenum">
              <a:rPr lang="en-GB" smtClean="0">
                <a:solidFill>
                  <a:prstClr val="white"/>
                </a:solidFill>
              </a:rPr>
              <a:pPr/>
              <a:t>7</a:t>
            </a:fld>
            <a:endParaRPr lang="en-GB">
              <a:solidFill>
                <a:prstClr val="white"/>
              </a:solidFill>
            </a:endParaRPr>
          </a:p>
        </p:txBody>
      </p:sp>
      <p:sp>
        <p:nvSpPr>
          <p:cNvPr id="4" name="Title 3"/>
          <p:cNvSpPr>
            <a:spLocks noGrp="1"/>
          </p:cNvSpPr>
          <p:nvPr>
            <p:ph type="title"/>
          </p:nvPr>
        </p:nvSpPr>
        <p:spPr/>
        <p:txBody>
          <a:bodyPr/>
          <a:lstStyle/>
          <a:p>
            <a:r>
              <a:rPr lang="en-US" dirty="0" smtClean="0"/>
              <a:t>Structure of the workshop</a:t>
            </a:r>
            <a:endParaRPr lang="en-GB" dirty="0"/>
          </a:p>
        </p:txBody>
      </p:sp>
      <p:sp>
        <p:nvSpPr>
          <p:cNvPr id="6" name="Freeform 5"/>
          <p:cNvSpPr>
            <a:spLocks/>
          </p:cNvSpPr>
          <p:nvPr/>
        </p:nvSpPr>
        <p:spPr bwMode="auto">
          <a:xfrm>
            <a:off x="1572029" y="2820407"/>
            <a:ext cx="2346620" cy="577871"/>
          </a:xfrm>
          <a:custGeom>
            <a:avLst/>
            <a:gdLst>
              <a:gd name="T0" fmla="*/ 634 w 638"/>
              <a:gd name="T1" fmla="*/ 120 h 259"/>
              <a:gd name="T2" fmla="*/ 592 w 638"/>
              <a:gd name="T3" fmla="*/ 74 h 259"/>
              <a:gd name="T4" fmla="*/ 584 w 638"/>
              <a:gd name="T5" fmla="*/ 65 h 259"/>
              <a:gd name="T6" fmla="*/ 555 w 638"/>
              <a:gd name="T7" fmla="*/ 33 h 259"/>
              <a:gd name="T8" fmla="*/ 534 w 638"/>
              <a:gd name="T9" fmla="*/ 10 h 259"/>
              <a:gd name="T10" fmla="*/ 534 w 638"/>
              <a:gd name="T11" fmla="*/ 9 h 259"/>
              <a:gd name="T12" fmla="*/ 525 w 638"/>
              <a:gd name="T13" fmla="*/ 0 h 259"/>
              <a:gd name="T14" fmla="*/ 0 w 638"/>
              <a:gd name="T15" fmla="*/ 0 h 259"/>
              <a:gd name="T16" fmla="*/ 0 w 638"/>
              <a:gd name="T17" fmla="*/ 259 h 259"/>
              <a:gd name="T18" fmla="*/ 525 w 638"/>
              <a:gd name="T19" fmla="*/ 259 h 259"/>
              <a:gd name="T20" fmla="*/ 534 w 638"/>
              <a:gd name="T21" fmla="*/ 250 h 259"/>
              <a:gd name="T22" fmla="*/ 534 w 638"/>
              <a:gd name="T23" fmla="*/ 250 h 259"/>
              <a:gd name="T24" fmla="*/ 555 w 638"/>
              <a:gd name="T25" fmla="*/ 226 h 259"/>
              <a:gd name="T26" fmla="*/ 584 w 638"/>
              <a:gd name="T27" fmla="*/ 194 h 259"/>
              <a:gd name="T28" fmla="*/ 592 w 638"/>
              <a:gd name="T29" fmla="*/ 185 h 259"/>
              <a:gd name="T30" fmla="*/ 634 w 638"/>
              <a:gd name="T31" fmla="*/ 139 h 259"/>
              <a:gd name="T32" fmla="*/ 634 w 638"/>
              <a:gd name="T33" fmla="*/ 12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9">
                <a:moveTo>
                  <a:pt x="634" y="120"/>
                </a:moveTo>
                <a:cubicBezTo>
                  <a:pt x="592" y="74"/>
                  <a:pt x="592" y="74"/>
                  <a:pt x="592" y="74"/>
                </a:cubicBezTo>
                <a:cubicBezTo>
                  <a:pt x="590" y="72"/>
                  <a:pt x="587" y="68"/>
                  <a:pt x="584" y="65"/>
                </a:cubicBezTo>
                <a:cubicBezTo>
                  <a:pt x="555" y="33"/>
                  <a:pt x="555" y="33"/>
                  <a:pt x="555" y="33"/>
                </a:cubicBezTo>
                <a:cubicBezTo>
                  <a:pt x="534" y="10"/>
                  <a:pt x="534" y="10"/>
                  <a:pt x="534" y="10"/>
                </a:cubicBezTo>
                <a:cubicBezTo>
                  <a:pt x="534" y="9"/>
                  <a:pt x="534" y="9"/>
                  <a:pt x="534" y="9"/>
                </a:cubicBezTo>
                <a:cubicBezTo>
                  <a:pt x="525" y="0"/>
                  <a:pt x="525" y="0"/>
                  <a:pt x="525" y="0"/>
                </a:cubicBezTo>
                <a:cubicBezTo>
                  <a:pt x="0" y="0"/>
                  <a:pt x="0" y="0"/>
                  <a:pt x="0" y="0"/>
                </a:cubicBezTo>
                <a:cubicBezTo>
                  <a:pt x="0" y="259"/>
                  <a:pt x="0" y="259"/>
                  <a:pt x="0" y="259"/>
                </a:cubicBezTo>
                <a:cubicBezTo>
                  <a:pt x="525" y="259"/>
                  <a:pt x="525" y="259"/>
                  <a:pt x="525" y="259"/>
                </a:cubicBezTo>
                <a:cubicBezTo>
                  <a:pt x="534" y="250"/>
                  <a:pt x="534" y="250"/>
                  <a:pt x="534" y="250"/>
                </a:cubicBezTo>
                <a:cubicBezTo>
                  <a:pt x="534" y="250"/>
                  <a:pt x="534" y="250"/>
                  <a:pt x="534" y="250"/>
                </a:cubicBezTo>
                <a:cubicBezTo>
                  <a:pt x="555" y="226"/>
                  <a:pt x="555" y="226"/>
                  <a:pt x="555" y="226"/>
                </a:cubicBezTo>
                <a:cubicBezTo>
                  <a:pt x="584" y="194"/>
                  <a:pt x="584" y="194"/>
                  <a:pt x="584" y="194"/>
                </a:cubicBezTo>
                <a:cubicBezTo>
                  <a:pt x="587" y="191"/>
                  <a:pt x="590" y="187"/>
                  <a:pt x="592" y="185"/>
                </a:cubicBezTo>
                <a:cubicBezTo>
                  <a:pt x="634" y="139"/>
                  <a:pt x="634" y="139"/>
                  <a:pt x="634" y="139"/>
                </a:cubicBezTo>
                <a:cubicBezTo>
                  <a:pt x="638" y="134"/>
                  <a:pt x="638" y="125"/>
                  <a:pt x="634" y="120"/>
                </a:cubicBezTo>
                <a:close/>
              </a:path>
            </a:pathLst>
          </a:custGeom>
          <a:solidFill>
            <a:srgbClr val="0086D0"/>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 name="Freeform 6"/>
          <p:cNvSpPr>
            <a:spLocks/>
          </p:cNvSpPr>
          <p:nvPr/>
        </p:nvSpPr>
        <p:spPr bwMode="auto">
          <a:xfrm>
            <a:off x="1567734" y="3390008"/>
            <a:ext cx="2350915" cy="566625"/>
          </a:xfrm>
          <a:custGeom>
            <a:avLst/>
            <a:gdLst>
              <a:gd name="T0" fmla="*/ 634 w 638"/>
              <a:gd name="T1" fmla="*/ 120 h 258"/>
              <a:gd name="T2" fmla="*/ 592 w 638"/>
              <a:gd name="T3" fmla="*/ 73 h 258"/>
              <a:gd name="T4" fmla="*/ 584 w 638"/>
              <a:gd name="T5" fmla="*/ 64 h 258"/>
              <a:gd name="T6" fmla="*/ 555 w 638"/>
              <a:gd name="T7" fmla="*/ 32 h 258"/>
              <a:gd name="T8" fmla="*/ 534 w 638"/>
              <a:gd name="T9" fmla="*/ 9 h 258"/>
              <a:gd name="T10" fmla="*/ 534 w 638"/>
              <a:gd name="T11" fmla="*/ 9 h 258"/>
              <a:gd name="T12" fmla="*/ 525 w 638"/>
              <a:gd name="T13" fmla="*/ 0 h 258"/>
              <a:gd name="T14" fmla="*/ 0 w 638"/>
              <a:gd name="T15" fmla="*/ 0 h 258"/>
              <a:gd name="T16" fmla="*/ 0 w 638"/>
              <a:gd name="T17" fmla="*/ 258 h 258"/>
              <a:gd name="T18" fmla="*/ 525 w 638"/>
              <a:gd name="T19" fmla="*/ 258 h 258"/>
              <a:gd name="T20" fmla="*/ 534 w 638"/>
              <a:gd name="T21" fmla="*/ 249 h 258"/>
              <a:gd name="T22" fmla="*/ 534 w 638"/>
              <a:gd name="T23" fmla="*/ 249 h 258"/>
              <a:gd name="T24" fmla="*/ 555 w 638"/>
              <a:gd name="T25" fmla="*/ 226 h 258"/>
              <a:gd name="T26" fmla="*/ 584 w 638"/>
              <a:gd name="T27" fmla="*/ 193 h 258"/>
              <a:gd name="T28" fmla="*/ 592 w 638"/>
              <a:gd name="T29" fmla="*/ 184 h 258"/>
              <a:gd name="T30" fmla="*/ 634 w 638"/>
              <a:gd name="T31" fmla="*/ 138 h 258"/>
              <a:gd name="T32" fmla="*/ 634 w 638"/>
              <a:gd name="T33" fmla="*/ 12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8">
                <a:moveTo>
                  <a:pt x="634" y="120"/>
                </a:moveTo>
                <a:cubicBezTo>
                  <a:pt x="592" y="73"/>
                  <a:pt x="592" y="73"/>
                  <a:pt x="592" y="73"/>
                </a:cubicBezTo>
                <a:cubicBezTo>
                  <a:pt x="590" y="71"/>
                  <a:pt x="587" y="68"/>
                  <a:pt x="584" y="64"/>
                </a:cubicBezTo>
                <a:cubicBezTo>
                  <a:pt x="555" y="32"/>
                  <a:pt x="555" y="32"/>
                  <a:pt x="555" y="32"/>
                </a:cubicBezTo>
                <a:cubicBezTo>
                  <a:pt x="534" y="9"/>
                  <a:pt x="534" y="9"/>
                  <a:pt x="534" y="9"/>
                </a:cubicBezTo>
                <a:cubicBezTo>
                  <a:pt x="534" y="9"/>
                  <a:pt x="534" y="9"/>
                  <a:pt x="534" y="9"/>
                </a:cubicBezTo>
                <a:cubicBezTo>
                  <a:pt x="525" y="0"/>
                  <a:pt x="525" y="0"/>
                  <a:pt x="525" y="0"/>
                </a:cubicBezTo>
                <a:cubicBezTo>
                  <a:pt x="0" y="0"/>
                  <a:pt x="0" y="0"/>
                  <a:pt x="0" y="0"/>
                </a:cubicBezTo>
                <a:cubicBezTo>
                  <a:pt x="0" y="258"/>
                  <a:pt x="0" y="258"/>
                  <a:pt x="0" y="258"/>
                </a:cubicBezTo>
                <a:cubicBezTo>
                  <a:pt x="525" y="258"/>
                  <a:pt x="525" y="258"/>
                  <a:pt x="525" y="258"/>
                </a:cubicBezTo>
                <a:cubicBezTo>
                  <a:pt x="534" y="249"/>
                  <a:pt x="534" y="249"/>
                  <a:pt x="534" y="249"/>
                </a:cubicBezTo>
                <a:cubicBezTo>
                  <a:pt x="534" y="249"/>
                  <a:pt x="534" y="249"/>
                  <a:pt x="534" y="249"/>
                </a:cubicBezTo>
                <a:cubicBezTo>
                  <a:pt x="555" y="226"/>
                  <a:pt x="555" y="226"/>
                  <a:pt x="555" y="226"/>
                </a:cubicBezTo>
                <a:cubicBezTo>
                  <a:pt x="584" y="193"/>
                  <a:pt x="584" y="193"/>
                  <a:pt x="584" y="193"/>
                </a:cubicBezTo>
                <a:cubicBezTo>
                  <a:pt x="587" y="190"/>
                  <a:pt x="590" y="187"/>
                  <a:pt x="592" y="184"/>
                </a:cubicBezTo>
                <a:cubicBezTo>
                  <a:pt x="634" y="138"/>
                  <a:pt x="634" y="138"/>
                  <a:pt x="634" y="138"/>
                </a:cubicBezTo>
                <a:cubicBezTo>
                  <a:pt x="638" y="133"/>
                  <a:pt x="638" y="125"/>
                  <a:pt x="634" y="120"/>
                </a:cubicBezTo>
                <a:close/>
              </a:path>
            </a:pathLst>
          </a:custGeom>
          <a:solidFill>
            <a:srgbClr val="AFABAB"/>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8" name="Freeform 7"/>
          <p:cNvSpPr>
            <a:spLocks/>
          </p:cNvSpPr>
          <p:nvPr/>
        </p:nvSpPr>
        <p:spPr bwMode="auto">
          <a:xfrm>
            <a:off x="1552489" y="4465952"/>
            <a:ext cx="2366161" cy="521802"/>
          </a:xfrm>
          <a:custGeom>
            <a:avLst/>
            <a:gdLst>
              <a:gd name="T0" fmla="*/ 634 w 638"/>
              <a:gd name="T1" fmla="*/ 120 h 258"/>
              <a:gd name="T2" fmla="*/ 592 w 638"/>
              <a:gd name="T3" fmla="*/ 74 h 258"/>
              <a:gd name="T4" fmla="*/ 584 w 638"/>
              <a:gd name="T5" fmla="*/ 65 h 258"/>
              <a:gd name="T6" fmla="*/ 555 w 638"/>
              <a:gd name="T7" fmla="*/ 32 h 258"/>
              <a:gd name="T8" fmla="*/ 534 w 638"/>
              <a:gd name="T9" fmla="*/ 9 h 258"/>
              <a:gd name="T10" fmla="*/ 534 w 638"/>
              <a:gd name="T11" fmla="*/ 9 h 258"/>
              <a:gd name="T12" fmla="*/ 525 w 638"/>
              <a:gd name="T13" fmla="*/ 0 h 258"/>
              <a:gd name="T14" fmla="*/ 0 w 638"/>
              <a:gd name="T15" fmla="*/ 0 h 258"/>
              <a:gd name="T16" fmla="*/ 0 w 638"/>
              <a:gd name="T17" fmla="*/ 258 h 258"/>
              <a:gd name="T18" fmla="*/ 525 w 638"/>
              <a:gd name="T19" fmla="*/ 258 h 258"/>
              <a:gd name="T20" fmla="*/ 534 w 638"/>
              <a:gd name="T21" fmla="*/ 249 h 258"/>
              <a:gd name="T22" fmla="*/ 534 w 638"/>
              <a:gd name="T23" fmla="*/ 249 h 258"/>
              <a:gd name="T24" fmla="*/ 555 w 638"/>
              <a:gd name="T25" fmla="*/ 226 h 258"/>
              <a:gd name="T26" fmla="*/ 584 w 638"/>
              <a:gd name="T27" fmla="*/ 194 h 258"/>
              <a:gd name="T28" fmla="*/ 592 w 638"/>
              <a:gd name="T29" fmla="*/ 185 h 258"/>
              <a:gd name="T30" fmla="*/ 634 w 638"/>
              <a:gd name="T31" fmla="*/ 138 h 258"/>
              <a:gd name="T32" fmla="*/ 634 w 638"/>
              <a:gd name="T33" fmla="*/ 12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8">
                <a:moveTo>
                  <a:pt x="634" y="120"/>
                </a:moveTo>
                <a:cubicBezTo>
                  <a:pt x="592" y="74"/>
                  <a:pt x="592" y="74"/>
                  <a:pt x="592" y="74"/>
                </a:cubicBezTo>
                <a:cubicBezTo>
                  <a:pt x="590" y="71"/>
                  <a:pt x="587" y="68"/>
                  <a:pt x="584" y="65"/>
                </a:cubicBezTo>
                <a:cubicBezTo>
                  <a:pt x="555" y="32"/>
                  <a:pt x="555" y="32"/>
                  <a:pt x="555" y="32"/>
                </a:cubicBezTo>
                <a:cubicBezTo>
                  <a:pt x="534" y="9"/>
                  <a:pt x="534" y="9"/>
                  <a:pt x="534" y="9"/>
                </a:cubicBezTo>
                <a:cubicBezTo>
                  <a:pt x="534" y="9"/>
                  <a:pt x="534" y="9"/>
                  <a:pt x="534" y="9"/>
                </a:cubicBezTo>
                <a:cubicBezTo>
                  <a:pt x="525" y="0"/>
                  <a:pt x="525" y="0"/>
                  <a:pt x="525" y="0"/>
                </a:cubicBezTo>
                <a:cubicBezTo>
                  <a:pt x="0" y="0"/>
                  <a:pt x="0" y="0"/>
                  <a:pt x="0" y="0"/>
                </a:cubicBezTo>
                <a:cubicBezTo>
                  <a:pt x="0" y="258"/>
                  <a:pt x="0" y="258"/>
                  <a:pt x="0" y="258"/>
                </a:cubicBezTo>
                <a:cubicBezTo>
                  <a:pt x="525" y="258"/>
                  <a:pt x="525" y="258"/>
                  <a:pt x="525" y="258"/>
                </a:cubicBezTo>
                <a:cubicBezTo>
                  <a:pt x="534" y="249"/>
                  <a:pt x="534" y="249"/>
                  <a:pt x="534" y="249"/>
                </a:cubicBezTo>
                <a:cubicBezTo>
                  <a:pt x="534" y="249"/>
                  <a:pt x="534" y="249"/>
                  <a:pt x="534" y="249"/>
                </a:cubicBezTo>
                <a:cubicBezTo>
                  <a:pt x="555" y="226"/>
                  <a:pt x="555" y="226"/>
                  <a:pt x="555" y="226"/>
                </a:cubicBezTo>
                <a:cubicBezTo>
                  <a:pt x="584" y="194"/>
                  <a:pt x="584" y="194"/>
                  <a:pt x="584" y="194"/>
                </a:cubicBezTo>
                <a:cubicBezTo>
                  <a:pt x="587" y="190"/>
                  <a:pt x="590" y="187"/>
                  <a:pt x="592" y="185"/>
                </a:cubicBezTo>
                <a:cubicBezTo>
                  <a:pt x="634" y="138"/>
                  <a:pt x="634" y="138"/>
                  <a:pt x="634" y="138"/>
                </a:cubicBezTo>
                <a:cubicBezTo>
                  <a:pt x="638" y="133"/>
                  <a:pt x="638" y="125"/>
                  <a:pt x="634" y="120"/>
                </a:cubicBezTo>
                <a:close/>
              </a:path>
            </a:pathLst>
          </a:custGeom>
          <a:solidFill>
            <a:srgbClr val="78D2D2"/>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9" name="Freeform 8"/>
          <p:cNvSpPr>
            <a:spLocks/>
          </p:cNvSpPr>
          <p:nvPr/>
        </p:nvSpPr>
        <p:spPr bwMode="auto">
          <a:xfrm>
            <a:off x="1534916" y="4985161"/>
            <a:ext cx="2351261" cy="557822"/>
          </a:xfrm>
          <a:custGeom>
            <a:avLst/>
            <a:gdLst>
              <a:gd name="T0" fmla="*/ 634 w 638"/>
              <a:gd name="T1" fmla="*/ 120 h 259"/>
              <a:gd name="T2" fmla="*/ 592 w 638"/>
              <a:gd name="T3" fmla="*/ 74 h 259"/>
              <a:gd name="T4" fmla="*/ 584 w 638"/>
              <a:gd name="T5" fmla="*/ 65 h 259"/>
              <a:gd name="T6" fmla="*/ 555 w 638"/>
              <a:gd name="T7" fmla="*/ 33 h 259"/>
              <a:gd name="T8" fmla="*/ 534 w 638"/>
              <a:gd name="T9" fmla="*/ 9 h 259"/>
              <a:gd name="T10" fmla="*/ 534 w 638"/>
              <a:gd name="T11" fmla="*/ 9 h 259"/>
              <a:gd name="T12" fmla="*/ 525 w 638"/>
              <a:gd name="T13" fmla="*/ 0 h 259"/>
              <a:gd name="T14" fmla="*/ 0 w 638"/>
              <a:gd name="T15" fmla="*/ 0 h 259"/>
              <a:gd name="T16" fmla="*/ 0 w 638"/>
              <a:gd name="T17" fmla="*/ 259 h 259"/>
              <a:gd name="T18" fmla="*/ 525 w 638"/>
              <a:gd name="T19" fmla="*/ 259 h 259"/>
              <a:gd name="T20" fmla="*/ 534 w 638"/>
              <a:gd name="T21" fmla="*/ 250 h 259"/>
              <a:gd name="T22" fmla="*/ 534 w 638"/>
              <a:gd name="T23" fmla="*/ 250 h 259"/>
              <a:gd name="T24" fmla="*/ 555 w 638"/>
              <a:gd name="T25" fmla="*/ 226 h 259"/>
              <a:gd name="T26" fmla="*/ 584 w 638"/>
              <a:gd name="T27" fmla="*/ 194 h 259"/>
              <a:gd name="T28" fmla="*/ 592 w 638"/>
              <a:gd name="T29" fmla="*/ 185 h 259"/>
              <a:gd name="T30" fmla="*/ 634 w 638"/>
              <a:gd name="T31" fmla="*/ 139 h 259"/>
              <a:gd name="T32" fmla="*/ 634 w 638"/>
              <a:gd name="T33" fmla="*/ 120 h 25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9">
                <a:moveTo>
                  <a:pt x="634" y="120"/>
                </a:moveTo>
                <a:cubicBezTo>
                  <a:pt x="592" y="74"/>
                  <a:pt x="592" y="74"/>
                  <a:pt x="592" y="74"/>
                </a:cubicBezTo>
                <a:cubicBezTo>
                  <a:pt x="590" y="72"/>
                  <a:pt x="587" y="68"/>
                  <a:pt x="584" y="65"/>
                </a:cubicBezTo>
                <a:cubicBezTo>
                  <a:pt x="555" y="33"/>
                  <a:pt x="555" y="33"/>
                  <a:pt x="555" y="33"/>
                </a:cubicBezTo>
                <a:cubicBezTo>
                  <a:pt x="534" y="9"/>
                  <a:pt x="534" y="9"/>
                  <a:pt x="534" y="9"/>
                </a:cubicBezTo>
                <a:cubicBezTo>
                  <a:pt x="534" y="9"/>
                  <a:pt x="534" y="9"/>
                  <a:pt x="534" y="9"/>
                </a:cubicBezTo>
                <a:cubicBezTo>
                  <a:pt x="525" y="0"/>
                  <a:pt x="525" y="0"/>
                  <a:pt x="525" y="0"/>
                </a:cubicBezTo>
                <a:cubicBezTo>
                  <a:pt x="0" y="0"/>
                  <a:pt x="0" y="0"/>
                  <a:pt x="0" y="0"/>
                </a:cubicBezTo>
                <a:cubicBezTo>
                  <a:pt x="0" y="259"/>
                  <a:pt x="0" y="259"/>
                  <a:pt x="0" y="259"/>
                </a:cubicBezTo>
                <a:cubicBezTo>
                  <a:pt x="525" y="259"/>
                  <a:pt x="525" y="259"/>
                  <a:pt x="525" y="259"/>
                </a:cubicBezTo>
                <a:cubicBezTo>
                  <a:pt x="534" y="250"/>
                  <a:pt x="534" y="250"/>
                  <a:pt x="534" y="250"/>
                </a:cubicBezTo>
                <a:cubicBezTo>
                  <a:pt x="534" y="250"/>
                  <a:pt x="534" y="250"/>
                  <a:pt x="534" y="250"/>
                </a:cubicBezTo>
                <a:cubicBezTo>
                  <a:pt x="555" y="226"/>
                  <a:pt x="555" y="226"/>
                  <a:pt x="555" y="226"/>
                </a:cubicBezTo>
                <a:cubicBezTo>
                  <a:pt x="584" y="194"/>
                  <a:pt x="584" y="194"/>
                  <a:pt x="584" y="194"/>
                </a:cubicBezTo>
                <a:cubicBezTo>
                  <a:pt x="587" y="191"/>
                  <a:pt x="590" y="187"/>
                  <a:pt x="592" y="185"/>
                </a:cubicBezTo>
                <a:cubicBezTo>
                  <a:pt x="634" y="139"/>
                  <a:pt x="634" y="139"/>
                  <a:pt x="634" y="139"/>
                </a:cubicBezTo>
                <a:cubicBezTo>
                  <a:pt x="638" y="134"/>
                  <a:pt x="638" y="125"/>
                  <a:pt x="634" y="120"/>
                </a:cubicBezTo>
                <a:close/>
              </a:path>
            </a:pathLst>
          </a:custGeom>
          <a:solidFill>
            <a:srgbClr val="75CEFF"/>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0" name="Freeform 13"/>
          <p:cNvSpPr>
            <a:spLocks/>
          </p:cNvSpPr>
          <p:nvPr/>
        </p:nvSpPr>
        <p:spPr bwMode="auto">
          <a:xfrm>
            <a:off x="444272" y="2884822"/>
            <a:ext cx="1127758" cy="1094126"/>
          </a:xfrm>
          <a:custGeom>
            <a:avLst/>
            <a:gdLst>
              <a:gd name="T0" fmla="*/ 681 w 681"/>
              <a:gd name="T1" fmla="*/ 1128 h 1128"/>
              <a:gd name="T2" fmla="*/ 0 w 681"/>
              <a:gd name="T3" fmla="*/ 1128 h 1128"/>
              <a:gd name="T4" fmla="*/ 0 w 681"/>
              <a:gd name="T5" fmla="*/ 0 h 1128"/>
              <a:gd name="T6" fmla="*/ 681 w 681"/>
              <a:gd name="T7" fmla="*/ 525 h 1128"/>
              <a:gd name="T8" fmla="*/ 681 w 681"/>
              <a:gd name="T9" fmla="*/ 1128 h 1128"/>
            </a:gdLst>
            <a:ahLst/>
            <a:cxnLst>
              <a:cxn ang="0">
                <a:pos x="T0" y="T1"/>
              </a:cxn>
              <a:cxn ang="0">
                <a:pos x="T2" y="T3"/>
              </a:cxn>
              <a:cxn ang="0">
                <a:pos x="T4" y="T5"/>
              </a:cxn>
              <a:cxn ang="0">
                <a:pos x="T6" y="T7"/>
              </a:cxn>
              <a:cxn ang="0">
                <a:pos x="T8" y="T9"/>
              </a:cxn>
            </a:cxnLst>
            <a:rect l="0" t="0" r="r" b="b"/>
            <a:pathLst>
              <a:path w="681" h="1128">
                <a:moveTo>
                  <a:pt x="681" y="1128"/>
                </a:moveTo>
                <a:lnTo>
                  <a:pt x="0" y="1128"/>
                </a:lnTo>
                <a:lnTo>
                  <a:pt x="0" y="0"/>
                </a:lnTo>
                <a:lnTo>
                  <a:pt x="681" y="525"/>
                </a:lnTo>
                <a:lnTo>
                  <a:pt x="681" y="1128"/>
                </a:lnTo>
                <a:close/>
              </a:path>
            </a:pathLst>
          </a:custGeom>
          <a:solidFill>
            <a:srgbClr val="767171"/>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2" name="Freeform 16"/>
          <p:cNvSpPr>
            <a:spLocks/>
          </p:cNvSpPr>
          <p:nvPr/>
        </p:nvSpPr>
        <p:spPr bwMode="auto">
          <a:xfrm>
            <a:off x="445569" y="1841086"/>
            <a:ext cx="1126460" cy="1557192"/>
          </a:xfrm>
          <a:custGeom>
            <a:avLst/>
            <a:gdLst>
              <a:gd name="T0" fmla="*/ 681 w 681"/>
              <a:gd name="T1" fmla="*/ 1656 h 1656"/>
              <a:gd name="T2" fmla="*/ 0 w 681"/>
              <a:gd name="T3" fmla="*/ 1135 h 1656"/>
              <a:gd name="T4" fmla="*/ 0 w 681"/>
              <a:gd name="T5" fmla="*/ 0 h 1656"/>
              <a:gd name="T6" fmla="*/ 681 w 681"/>
              <a:gd name="T7" fmla="*/ 1036 h 1656"/>
              <a:gd name="T8" fmla="*/ 681 w 681"/>
              <a:gd name="T9" fmla="*/ 1656 h 1656"/>
            </a:gdLst>
            <a:ahLst/>
            <a:cxnLst>
              <a:cxn ang="0">
                <a:pos x="T0" y="T1"/>
              </a:cxn>
              <a:cxn ang="0">
                <a:pos x="T2" y="T3"/>
              </a:cxn>
              <a:cxn ang="0">
                <a:pos x="T4" y="T5"/>
              </a:cxn>
              <a:cxn ang="0">
                <a:pos x="T6" y="T7"/>
              </a:cxn>
              <a:cxn ang="0">
                <a:pos x="T8" y="T9"/>
              </a:cxn>
            </a:cxnLst>
            <a:rect l="0" t="0" r="r" b="b"/>
            <a:pathLst>
              <a:path w="681" h="1656">
                <a:moveTo>
                  <a:pt x="681" y="1656"/>
                </a:moveTo>
                <a:lnTo>
                  <a:pt x="0" y="1135"/>
                </a:lnTo>
                <a:lnTo>
                  <a:pt x="0" y="0"/>
                </a:lnTo>
                <a:lnTo>
                  <a:pt x="681" y="1036"/>
                </a:lnTo>
                <a:lnTo>
                  <a:pt x="681" y="1656"/>
                </a:lnTo>
                <a:close/>
              </a:path>
            </a:pathLst>
          </a:custGeom>
          <a:solidFill>
            <a:schemeClr val="tx2"/>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nvGrpSpPr>
          <p:cNvPr id="26" name="Group 25"/>
          <p:cNvGrpSpPr>
            <a:grpSpLocks noChangeAspect="1"/>
          </p:cNvGrpSpPr>
          <p:nvPr/>
        </p:nvGrpSpPr>
        <p:grpSpPr>
          <a:xfrm>
            <a:off x="1713547" y="5800923"/>
            <a:ext cx="381090" cy="384376"/>
            <a:chOff x="-663575" y="5349875"/>
            <a:chExt cx="368300" cy="371476"/>
          </a:xfrm>
          <a:solidFill>
            <a:schemeClr val="bg1"/>
          </a:solidFill>
        </p:grpSpPr>
        <p:sp>
          <p:nvSpPr>
            <p:cNvPr id="27" name="Freeform 31"/>
            <p:cNvSpPr>
              <a:spLocks/>
            </p:cNvSpPr>
            <p:nvPr/>
          </p:nvSpPr>
          <p:spPr bwMode="auto">
            <a:xfrm>
              <a:off x="-663575" y="5562600"/>
              <a:ext cx="147638" cy="158750"/>
            </a:xfrm>
            <a:custGeom>
              <a:avLst/>
              <a:gdLst>
                <a:gd name="T0" fmla="*/ 23 w 38"/>
                <a:gd name="T1" fmla="*/ 41 h 41"/>
                <a:gd name="T2" fmla="*/ 23 w 38"/>
                <a:gd name="T3" fmla="*/ 41 h 41"/>
                <a:gd name="T4" fmla="*/ 21 w 38"/>
                <a:gd name="T5" fmla="*/ 40 h 41"/>
                <a:gd name="T6" fmla="*/ 16 w 38"/>
                <a:gd name="T7" fmla="*/ 27 h 41"/>
                <a:gd name="T8" fmla="*/ 2 w 38"/>
                <a:gd name="T9" fmla="*/ 29 h 41"/>
                <a:gd name="T10" fmla="*/ 0 w 38"/>
                <a:gd name="T11" fmla="*/ 28 h 41"/>
                <a:gd name="T12" fmla="*/ 0 w 38"/>
                <a:gd name="T13" fmla="*/ 26 h 41"/>
                <a:gd name="T14" fmla="*/ 15 w 38"/>
                <a:gd name="T15" fmla="*/ 0 h 41"/>
                <a:gd name="T16" fmla="*/ 19 w 38"/>
                <a:gd name="T17" fmla="*/ 2 h 41"/>
                <a:gd name="T18" fmla="*/ 6 w 38"/>
                <a:gd name="T19" fmla="*/ 24 h 41"/>
                <a:gd name="T20" fmla="*/ 17 w 38"/>
                <a:gd name="T21" fmla="*/ 22 h 41"/>
                <a:gd name="T22" fmla="*/ 19 w 38"/>
                <a:gd name="T23" fmla="*/ 24 h 41"/>
                <a:gd name="T24" fmla="*/ 23 w 38"/>
                <a:gd name="T25" fmla="*/ 34 h 41"/>
                <a:gd name="T26" fmla="*/ 34 w 38"/>
                <a:gd name="T27" fmla="*/ 16 h 41"/>
                <a:gd name="T28" fmla="*/ 38 w 38"/>
                <a:gd name="T29" fmla="*/ 18 h 41"/>
                <a:gd name="T30" fmla="*/ 24 w 38"/>
                <a:gd name="T31" fmla="*/ 40 h 41"/>
                <a:gd name="T32" fmla="*/ 23 w 38"/>
                <a:gd name="T33" fmla="*/ 41 h 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8" h="41">
                  <a:moveTo>
                    <a:pt x="23" y="41"/>
                  </a:moveTo>
                  <a:cubicBezTo>
                    <a:pt x="23" y="41"/>
                    <a:pt x="23" y="41"/>
                    <a:pt x="23" y="41"/>
                  </a:cubicBezTo>
                  <a:cubicBezTo>
                    <a:pt x="22" y="41"/>
                    <a:pt x="21" y="40"/>
                    <a:pt x="21" y="40"/>
                  </a:cubicBezTo>
                  <a:cubicBezTo>
                    <a:pt x="16" y="27"/>
                    <a:pt x="16" y="27"/>
                    <a:pt x="16" y="27"/>
                  </a:cubicBezTo>
                  <a:cubicBezTo>
                    <a:pt x="2" y="29"/>
                    <a:pt x="2" y="29"/>
                    <a:pt x="2" y="29"/>
                  </a:cubicBezTo>
                  <a:cubicBezTo>
                    <a:pt x="2" y="29"/>
                    <a:pt x="1" y="29"/>
                    <a:pt x="0" y="28"/>
                  </a:cubicBezTo>
                  <a:cubicBezTo>
                    <a:pt x="0" y="27"/>
                    <a:pt x="0" y="27"/>
                    <a:pt x="0" y="26"/>
                  </a:cubicBezTo>
                  <a:cubicBezTo>
                    <a:pt x="15" y="0"/>
                    <a:pt x="15" y="0"/>
                    <a:pt x="15" y="0"/>
                  </a:cubicBezTo>
                  <a:cubicBezTo>
                    <a:pt x="19" y="2"/>
                    <a:pt x="19" y="2"/>
                    <a:pt x="19" y="2"/>
                  </a:cubicBezTo>
                  <a:cubicBezTo>
                    <a:pt x="6" y="24"/>
                    <a:pt x="6" y="24"/>
                    <a:pt x="6" y="24"/>
                  </a:cubicBezTo>
                  <a:cubicBezTo>
                    <a:pt x="17" y="22"/>
                    <a:pt x="17" y="22"/>
                    <a:pt x="17" y="22"/>
                  </a:cubicBezTo>
                  <a:cubicBezTo>
                    <a:pt x="18" y="22"/>
                    <a:pt x="19" y="23"/>
                    <a:pt x="19" y="24"/>
                  </a:cubicBezTo>
                  <a:cubicBezTo>
                    <a:pt x="23" y="34"/>
                    <a:pt x="23" y="34"/>
                    <a:pt x="23" y="34"/>
                  </a:cubicBezTo>
                  <a:cubicBezTo>
                    <a:pt x="34" y="16"/>
                    <a:pt x="34" y="16"/>
                    <a:pt x="34" y="16"/>
                  </a:cubicBezTo>
                  <a:cubicBezTo>
                    <a:pt x="38" y="18"/>
                    <a:pt x="38" y="18"/>
                    <a:pt x="38" y="18"/>
                  </a:cubicBezTo>
                  <a:cubicBezTo>
                    <a:pt x="24" y="40"/>
                    <a:pt x="24" y="40"/>
                    <a:pt x="24" y="40"/>
                  </a:cubicBezTo>
                  <a:cubicBezTo>
                    <a:pt x="24" y="41"/>
                    <a:pt x="23" y="41"/>
                    <a:pt x="23" y="41"/>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8" name="Freeform 32"/>
            <p:cNvSpPr>
              <a:spLocks/>
            </p:cNvSpPr>
            <p:nvPr/>
          </p:nvSpPr>
          <p:spPr bwMode="auto">
            <a:xfrm>
              <a:off x="-439738" y="5567363"/>
              <a:ext cx="144463" cy="153988"/>
            </a:xfrm>
            <a:custGeom>
              <a:avLst/>
              <a:gdLst>
                <a:gd name="T0" fmla="*/ 15 w 37"/>
                <a:gd name="T1" fmla="*/ 40 h 40"/>
                <a:gd name="T2" fmla="*/ 13 w 37"/>
                <a:gd name="T3" fmla="*/ 39 h 40"/>
                <a:gd name="T4" fmla="*/ 0 w 37"/>
                <a:gd name="T5" fmla="*/ 17 h 40"/>
                <a:gd name="T6" fmla="*/ 3 w 37"/>
                <a:gd name="T7" fmla="*/ 15 h 40"/>
                <a:gd name="T8" fmla="*/ 14 w 37"/>
                <a:gd name="T9" fmla="*/ 33 h 40"/>
                <a:gd name="T10" fmla="*/ 18 w 37"/>
                <a:gd name="T11" fmla="*/ 23 h 40"/>
                <a:gd name="T12" fmla="*/ 20 w 37"/>
                <a:gd name="T13" fmla="*/ 21 h 40"/>
                <a:gd name="T14" fmla="*/ 31 w 37"/>
                <a:gd name="T15" fmla="*/ 23 h 40"/>
                <a:gd name="T16" fmla="*/ 19 w 37"/>
                <a:gd name="T17" fmla="*/ 2 h 40"/>
                <a:gd name="T18" fmla="*/ 22 w 37"/>
                <a:gd name="T19" fmla="*/ 0 h 40"/>
                <a:gd name="T20" fmla="*/ 37 w 37"/>
                <a:gd name="T21" fmla="*/ 25 h 40"/>
                <a:gd name="T22" fmla="*/ 37 w 37"/>
                <a:gd name="T23" fmla="*/ 27 h 40"/>
                <a:gd name="T24" fmla="*/ 35 w 37"/>
                <a:gd name="T25" fmla="*/ 28 h 40"/>
                <a:gd name="T26" fmla="*/ 21 w 37"/>
                <a:gd name="T27" fmla="*/ 26 h 40"/>
                <a:gd name="T28" fmla="*/ 16 w 37"/>
                <a:gd name="T29" fmla="*/ 39 h 40"/>
                <a:gd name="T30" fmla="*/ 15 w 37"/>
                <a:gd name="T31" fmla="*/ 40 h 40"/>
                <a:gd name="T32" fmla="*/ 15 w 37"/>
                <a:gd name="T33" fmla="*/ 40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7" h="40">
                  <a:moveTo>
                    <a:pt x="15" y="40"/>
                  </a:moveTo>
                  <a:cubicBezTo>
                    <a:pt x="14" y="40"/>
                    <a:pt x="13" y="40"/>
                    <a:pt x="13" y="39"/>
                  </a:cubicBezTo>
                  <a:cubicBezTo>
                    <a:pt x="0" y="17"/>
                    <a:pt x="0" y="17"/>
                    <a:pt x="0" y="17"/>
                  </a:cubicBezTo>
                  <a:cubicBezTo>
                    <a:pt x="3" y="15"/>
                    <a:pt x="3" y="15"/>
                    <a:pt x="3" y="15"/>
                  </a:cubicBezTo>
                  <a:cubicBezTo>
                    <a:pt x="14" y="33"/>
                    <a:pt x="14" y="33"/>
                    <a:pt x="14" y="33"/>
                  </a:cubicBezTo>
                  <a:cubicBezTo>
                    <a:pt x="18" y="23"/>
                    <a:pt x="18" y="23"/>
                    <a:pt x="18" y="23"/>
                  </a:cubicBezTo>
                  <a:cubicBezTo>
                    <a:pt x="18" y="22"/>
                    <a:pt x="19" y="21"/>
                    <a:pt x="20" y="21"/>
                  </a:cubicBezTo>
                  <a:cubicBezTo>
                    <a:pt x="31" y="23"/>
                    <a:pt x="31" y="23"/>
                    <a:pt x="31" y="23"/>
                  </a:cubicBezTo>
                  <a:cubicBezTo>
                    <a:pt x="19" y="2"/>
                    <a:pt x="19" y="2"/>
                    <a:pt x="19" y="2"/>
                  </a:cubicBezTo>
                  <a:cubicBezTo>
                    <a:pt x="22" y="0"/>
                    <a:pt x="22" y="0"/>
                    <a:pt x="22" y="0"/>
                  </a:cubicBezTo>
                  <a:cubicBezTo>
                    <a:pt x="37" y="25"/>
                    <a:pt x="37" y="25"/>
                    <a:pt x="37" y="25"/>
                  </a:cubicBezTo>
                  <a:cubicBezTo>
                    <a:pt x="37" y="26"/>
                    <a:pt x="37" y="26"/>
                    <a:pt x="37" y="27"/>
                  </a:cubicBezTo>
                  <a:cubicBezTo>
                    <a:pt x="37" y="28"/>
                    <a:pt x="36" y="28"/>
                    <a:pt x="35" y="28"/>
                  </a:cubicBezTo>
                  <a:cubicBezTo>
                    <a:pt x="21" y="26"/>
                    <a:pt x="21" y="26"/>
                    <a:pt x="21" y="26"/>
                  </a:cubicBezTo>
                  <a:cubicBezTo>
                    <a:pt x="16" y="39"/>
                    <a:pt x="16" y="39"/>
                    <a:pt x="16" y="39"/>
                  </a:cubicBezTo>
                  <a:cubicBezTo>
                    <a:pt x="16" y="39"/>
                    <a:pt x="16" y="40"/>
                    <a:pt x="15" y="40"/>
                  </a:cubicBezTo>
                  <a:cubicBezTo>
                    <a:pt x="15" y="40"/>
                    <a:pt x="15" y="40"/>
                    <a:pt x="15" y="40"/>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29" name="Freeform 33"/>
            <p:cNvSpPr>
              <a:spLocks noEditPoints="1"/>
            </p:cNvSpPr>
            <p:nvPr/>
          </p:nvSpPr>
          <p:spPr bwMode="auto">
            <a:xfrm>
              <a:off x="-625475" y="5349875"/>
              <a:ext cx="295275" cy="293688"/>
            </a:xfrm>
            <a:custGeom>
              <a:avLst/>
              <a:gdLst>
                <a:gd name="T0" fmla="*/ 38 w 76"/>
                <a:gd name="T1" fmla="*/ 76 h 76"/>
                <a:gd name="T2" fmla="*/ 0 w 76"/>
                <a:gd name="T3" fmla="*/ 38 h 76"/>
                <a:gd name="T4" fmla="*/ 38 w 76"/>
                <a:gd name="T5" fmla="*/ 0 h 76"/>
                <a:gd name="T6" fmla="*/ 76 w 76"/>
                <a:gd name="T7" fmla="*/ 38 h 76"/>
                <a:gd name="T8" fmla="*/ 38 w 76"/>
                <a:gd name="T9" fmla="*/ 76 h 76"/>
                <a:gd name="T10" fmla="*/ 38 w 76"/>
                <a:gd name="T11" fmla="*/ 4 h 76"/>
                <a:gd name="T12" fmla="*/ 4 w 76"/>
                <a:gd name="T13" fmla="*/ 38 h 76"/>
                <a:gd name="T14" fmla="*/ 38 w 76"/>
                <a:gd name="T15" fmla="*/ 72 h 76"/>
                <a:gd name="T16" fmla="*/ 72 w 76"/>
                <a:gd name="T17" fmla="*/ 38 h 76"/>
                <a:gd name="T18" fmla="*/ 38 w 76"/>
                <a:gd name="T19" fmla="*/ 4 h 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76" h="76">
                  <a:moveTo>
                    <a:pt x="38" y="76"/>
                  </a:moveTo>
                  <a:cubicBezTo>
                    <a:pt x="17" y="76"/>
                    <a:pt x="0" y="59"/>
                    <a:pt x="0" y="38"/>
                  </a:cubicBezTo>
                  <a:cubicBezTo>
                    <a:pt x="0" y="17"/>
                    <a:pt x="17" y="0"/>
                    <a:pt x="38" y="0"/>
                  </a:cubicBezTo>
                  <a:cubicBezTo>
                    <a:pt x="59" y="0"/>
                    <a:pt x="76" y="17"/>
                    <a:pt x="76" y="38"/>
                  </a:cubicBezTo>
                  <a:cubicBezTo>
                    <a:pt x="76" y="59"/>
                    <a:pt x="59" y="76"/>
                    <a:pt x="38" y="76"/>
                  </a:cubicBezTo>
                  <a:close/>
                  <a:moveTo>
                    <a:pt x="38" y="4"/>
                  </a:moveTo>
                  <a:cubicBezTo>
                    <a:pt x="19" y="4"/>
                    <a:pt x="4" y="19"/>
                    <a:pt x="4" y="38"/>
                  </a:cubicBezTo>
                  <a:cubicBezTo>
                    <a:pt x="4" y="57"/>
                    <a:pt x="19" y="72"/>
                    <a:pt x="38" y="72"/>
                  </a:cubicBezTo>
                  <a:cubicBezTo>
                    <a:pt x="57" y="72"/>
                    <a:pt x="72" y="57"/>
                    <a:pt x="72" y="38"/>
                  </a:cubicBezTo>
                  <a:cubicBezTo>
                    <a:pt x="72" y="19"/>
                    <a:pt x="57" y="4"/>
                    <a:pt x="3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30" name="Freeform 34"/>
            <p:cNvSpPr>
              <a:spLocks noEditPoints="1"/>
            </p:cNvSpPr>
            <p:nvPr/>
          </p:nvSpPr>
          <p:spPr bwMode="auto">
            <a:xfrm>
              <a:off x="-555625" y="5411788"/>
              <a:ext cx="155575" cy="155575"/>
            </a:xfrm>
            <a:custGeom>
              <a:avLst/>
              <a:gdLst>
                <a:gd name="T0" fmla="*/ 32 w 40"/>
                <a:gd name="T1" fmla="*/ 40 h 40"/>
                <a:gd name="T2" fmla="*/ 31 w 40"/>
                <a:gd name="T3" fmla="*/ 40 h 40"/>
                <a:gd name="T4" fmla="*/ 20 w 40"/>
                <a:gd name="T5" fmla="*/ 33 h 40"/>
                <a:gd name="T6" fmla="*/ 9 w 40"/>
                <a:gd name="T7" fmla="*/ 40 h 40"/>
                <a:gd name="T8" fmla="*/ 7 w 40"/>
                <a:gd name="T9" fmla="*/ 40 h 40"/>
                <a:gd name="T10" fmla="*/ 6 w 40"/>
                <a:gd name="T11" fmla="*/ 37 h 40"/>
                <a:gd name="T12" fmla="*/ 10 w 40"/>
                <a:gd name="T13" fmla="*/ 25 h 40"/>
                <a:gd name="T14" fmla="*/ 1 w 40"/>
                <a:gd name="T15" fmla="*/ 15 h 40"/>
                <a:gd name="T16" fmla="*/ 0 w 40"/>
                <a:gd name="T17" fmla="*/ 13 h 40"/>
                <a:gd name="T18" fmla="*/ 2 w 40"/>
                <a:gd name="T19" fmla="*/ 12 h 40"/>
                <a:gd name="T20" fmla="*/ 13 w 40"/>
                <a:gd name="T21" fmla="*/ 12 h 40"/>
                <a:gd name="T22" fmla="*/ 18 w 40"/>
                <a:gd name="T23" fmla="*/ 1 h 40"/>
                <a:gd name="T24" fmla="*/ 22 w 40"/>
                <a:gd name="T25" fmla="*/ 1 h 40"/>
                <a:gd name="T26" fmla="*/ 27 w 40"/>
                <a:gd name="T27" fmla="*/ 12 h 40"/>
                <a:gd name="T28" fmla="*/ 38 w 40"/>
                <a:gd name="T29" fmla="*/ 12 h 40"/>
                <a:gd name="T30" fmla="*/ 40 w 40"/>
                <a:gd name="T31" fmla="*/ 13 h 40"/>
                <a:gd name="T32" fmla="*/ 39 w 40"/>
                <a:gd name="T33" fmla="*/ 15 h 40"/>
                <a:gd name="T34" fmla="*/ 30 w 40"/>
                <a:gd name="T35" fmla="*/ 25 h 40"/>
                <a:gd name="T36" fmla="*/ 34 w 40"/>
                <a:gd name="T37" fmla="*/ 37 h 40"/>
                <a:gd name="T38" fmla="*/ 33 w 40"/>
                <a:gd name="T39" fmla="*/ 40 h 40"/>
                <a:gd name="T40" fmla="*/ 32 w 40"/>
                <a:gd name="T41" fmla="*/ 40 h 40"/>
                <a:gd name="T42" fmla="*/ 20 w 40"/>
                <a:gd name="T43" fmla="*/ 28 h 40"/>
                <a:gd name="T44" fmla="*/ 21 w 40"/>
                <a:gd name="T45" fmla="*/ 29 h 40"/>
                <a:gd name="T46" fmla="*/ 29 w 40"/>
                <a:gd name="T47" fmla="*/ 34 h 40"/>
                <a:gd name="T48" fmla="*/ 26 w 40"/>
                <a:gd name="T49" fmla="*/ 25 h 40"/>
                <a:gd name="T50" fmla="*/ 27 w 40"/>
                <a:gd name="T51" fmla="*/ 23 h 40"/>
                <a:gd name="T52" fmla="*/ 33 w 40"/>
                <a:gd name="T53" fmla="*/ 16 h 40"/>
                <a:gd name="T54" fmla="*/ 26 w 40"/>
                <a:gd name="T55" fmla="*/ 16 h 40"/>
                <a:gd name="T56" fmla="*/ 24 w 40"/>
                <a:gd name="T57" fmla="*/ 15 h 40"/>
                <a:gd name="T58" fmla="*/ 20 w 40"/>
                <a:gd name="T59" fmla="*/ 6 h 40"/>
                <a:gd name="T60" fmla="*/ 16 w 40"/>
                <a:gd name="T61" fmla="*/ 15 h 40"/>
                <a:gd name="T62" fmla="*/ 14 w 40"/>
                <a:gd name="T63" fmla="*/ 16 h 40"/>
                <a:gd name="T64" fmla="*/ 7 w 40"/>
                <a:gd name="T65" fmla="*/ 16 h 40"/>
                <a:gd name="T66" fmla="*/ 13 w 40"/>
                <a:gd name="T67" fmla="*/ 23 h 40"/>
                <a:gd name="T68" fmla="*/ 14 w 40"/>
                <a:gd name="T69" fmla="*/ 25 h 40"/>
                <a:gd name="T70" fmla="*/ 11 w 40"/>
                <a:gd name="T71" fmla="*/ 34 h 40"/>
                <a:gd name="T72" fmla="*/ 19 w 40"/>
                <a:gd name="T73" fmla="*/ 29 h 40"/>
                <a:gd name="T74" fmla="*/ 20 w 40"/>
                <a:gd name="T75" fmla="*/ 28 h 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0" h="40">
                  <a:moveTo>
                    <a:pt x="32" y="40"/>
                  </a:moveTo>
                  <a:cubicBezTo>
                    <a:pt x="32" y="40"/>
                    <a:pt x="31" y="40"/>
                    <a:pt x="31" y="40"/>
                  </a:cubicBezTo>
                  <a:cubicBezTo>
                    <a:pt x="20" y="33"/>
                    <a:pt x="20" y="33"/>
                    <a:pt x="20" y="33"/>
                  </a:cubicBezTo>
                  <a:cubicBezTo>
                    <a:pt x="9" y="40"/>
                    <a:pt x="9" y="40"/>
                    <a:pt x="9" y="40"/>
                  </a:cubicBezTo>
                  <a:cubicBezTo>
                    <a:pt x="8" y="40"/>
                    <a:pt x="7" y="40"/>
                    <a:pt x="7" y="40"/>
                  </a:cubicBezTo>
                  <a:cubicBezTo>
                    <a:pt x="6" y="39"/>
                    <a:pt x="6" y="38"/>
                    <a:pt x="6" y="37"/>
                  </a:cubicBezTo>
                  <a:cubicBezTo>
                    <a:pt x="10" y="25"/>
                    <a:pt x="10" y="25"/>
                    <a:pt x="10" y="25"/>
                  </a:cubicBezTo>
                  <a:cubicBezTo>
                    <a:pt x="1" y="15"/>
                    <a:pt x="1" y="15"/>
                    <a:pt x="1" y="15"/>
                  </a:cubicBezTo>
                  <a:cubicBezTo>
                    <a:pt x="0" y="15"/>
                    <a:pt x="0" y="14"/>
                    <a:pt x="0" y="13"/>
                  </a:cubicBezTo>
                  <a:cubicBezTo>
                    <a:pt x="0" y="12"/>
                    <a:pt x="1" y="12"/>
                    <a:pt x="2" y="12"/>
                  </a:cubicBezTo>
                  <a:cubicBezTo>
                    <a:pt x="13" y="12"/>
                    <a:pt x="13" y="12"/>
                    <a:pt x="13" y="12"/>
                  </a:cubicBezTo>
                  <a:cubicBezTo>
                    <a:pt x="18" y="1"/>
                    <a:pt x="18" y="1"/>
                    <a:pt x="18" y="1"/>
                  </a:cubicBezTo>
                  <a:cubicBezTo>
                    <a:pt x="19" y="0"/>
                    <a:pt x="21" y="0"/>
                    <a:pt x="22" y="1"/>
                  </a:cubicBezTo>
                  <a:cubicBezTo>
                    <a:pt x="27" y="12"/>
                    <a:pt x="27" y="12"/>
                    <a:pt x="27" y="12"/>
                  </a:cubicBezTo>
                  <a:cubicBezTo>
                    <a:pt x="38" y="12"/>
                    <a:pt x="38" y="12"/>
                    <a:pt x="38" y="12"/>
                  </a:cubicBezTo>
                  <a:cubicBezTo>
                    <a:pt x="39" y="12"/>
                    <a:pt x="40" y="12"/>
                    <a:pt x="40" y="13"/>
                  </a:cubicBezTo>
                  <a:cubicBezTo>
                    <a:pt x="40" y="14"/>
                    <a:pt x="40" y="15"/>
                    <a:pt x="39" y="15"/>
                  </a:cubicBezTo>
                  <a:cubicBezTo>
                    <a:pt x="30" y="25"/>
                    <a:pt x="30" y="25"/>
                    <a:pt x="30" y="25"/>
                  </a:cubicBezTo>
                  <a:cubicBezTo>
                    <a:pt x="34" y="37"/>
                    <a:pt x="34" y="37"/>
                    <a:pt x="34" y="37"/>
                  </a:cubicBezTo>
                  <a:cubicBezTo>
                    <a:pt x="34" y="38"/>
                    <a:pt x="34" y="39"/>
                    <a:pt x="33" y="40"/>
                  </a:cubicBezTo>
                  <a:cubicBezTo>
                    <a:pt x="33" y="40"/>
                    <a:pt x="32" y="40"/>
                    <a:pt x="32" y="40"/>
                  </a:cubicBezTo>
                  <a:close/>
                  <a:moveTo>
                    <a:pt x="20" y="28"/>
                  </a:moveTo>
                  <a:cubicBezTo>
                    <a:pt x="20" y="28"/>
                    <a:pt x="21" y="29"/>
                    <a:pt x="21" y="29"/>
                  </a:cubicBezTo>
                  <a:cubicBezTo>
                    <a:pt x="29" y="34"/>
                    <a:pt x="29" y="34"/>
                    <a:pt x="29" y="34"/>
                  </a:cubicBezTo>
                  <a:cubicBezTo>
                    <a:pt x="26" y="25"/>
                    <a:pt x="26" y="25"/>
                    <a:pt x="26" y="25"/>
                  </a:cubicBezTo>
                  <a:cubicBezTo>
                    <a:pt x="26" y="24"/>
                    <a:pt x="26" y="23"/>
                    <a:pt x="27" y="23"/>
                  </a:cubicBezTo>
                  <a:cubicBezTo>
                    <a:pt x="33" y="16"/>
                    <a:pt x="33" y="16"/>
                    <a:pt x="33" y="16"/>
                  </a:cubicBezTo>
                  <a:cubicBezTo>
                    <a:pt x="26" y="16"/>
                    <a:pt x="26" y="16"/>
                    <a:pt x="26" y="16"/>
                  </a:cubicBezTo>
                  <a:cubicBezTo>
                    <a:pt x="25" y="16"/>
                    <a:pt x="25" y="16"/>
                    <a:pt x="24" y="15"/>
                  </a:cubicBezTo>
                  <a:cubicBezTo>
                    <a:pt x="20" y="6"/>
                    <a:pt x="20" y="6"/>
                    <a:pt x="20" y="6"/>
                  </a:cubicBezTo>
                  <a:cubicBezTo>
                    <a:pt x="16" y="15"/>
                    <a:pt x="16" y="15"/>
                    <a:pt x="16" y="15"/>
                  </a:cubicBezTo>
                  <a:cubicBezTo>
                    <a:pt x="15" y="16"/>
                    <a:pt x="15" y="16"/>
                    <a:pt x="14" y="16"/>
                  </a:cubicBezTo>
                  <a:cubicBezTo>
                    <a:pt x="7" y="16"/>
                    <a:pt x="7" y="16"/>
                    <a:pt x="7" y="16"/>
                  </a:cubicBezTo>
                  <a:cubicBezTo>
                    <a:pt x="13" y="23"/>
                    <a:pt x="13" y="23"/>
                    <a:pt x="13" y="23"/>
                  </a:cubicBezTo>
                  <a:cubicBezTo>
                    <a:pt x="14" y="23"/>
                    <a:pt x="14" y="24"/>
                    <a:pt x="14" y="25"/>
                  </a:cubicBezTo>
                  <a:cubicBezTo>
                    <a:pt x="11" y="34"/>
                    <a:pt x="11" y="34"/>
                    <a:pt x="11" y="34"/>
                  </a:cubicBezTo>
                  <a:cubicBezTo>
                    <a:pt x="19" y="29"/>
                    <a:pt x="19" y="29"/>
                    <a:pt x="19" y="29"/>
                  </a:cubicBezTo>
                  <a:cubicBezTo>
                    <a:pt x="19" y="29"/>
                    <a:pt x="20" y="28"/>
                    <a:pt x="20" y="28"/>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grpSp>
      <p:sp>
        <p:nvSpPr>
          <p:cNvPr id="31" name="TextBox 30"/>
          <p:cNvSpPr txBox="1"/>
          <p:nvPr/>
        </p:nvSpPr>
        <p:spPr>
          <a:xfrm>
            <a:off x="2925900" y="2869562"/>
            <a:ext cx="454840" cy="430887"/>
          </a:xfrm>
          <a:prstGeom prst="rect">
            <a:avLst/>
          </a:prstGeom>
          <a:noFill/>
          <a:ln w="6350">
            <a:noFill/>
            <a:prstDash val="dash"/>
          </a:ln>
        </p:spPr>
        <p:txBody>
          <a:bodyPr wrap="squar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mj-lt"/>
                <a:ea typeface="+mn-ea"/>
                <a:cs typeface="+mn-cs"/>
              </a:rPr>
              <a:t>1</a:t>
            </a:r>
          </a:p>
        </p:txBody>
      </p:sp>
      <p:cxnSp>
        <p:nvCxnSpPr>
          <p:cNvPr id="43" name="Straight Connector 42"/>
          <p:cNvCxnSpPr/>
          <p:nvPr/>
        </p:nvCxnSpPr>
        <p:spPr>
          <a:xfrm>
            <a:off x="2756346" y="2869562"/>
            <a:ext cx="0" cy="44791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2925900" y="3432589"/>
            <a:ext cx="454840" cy="430887"/>
          </a:xfrm>
          <a:prstGeom prst="rect">
            <a:avLst/>
          </a:prstGeom>
          <a:noFill/>
          <a:ln w="6350">
            <a:noFill/>
            <a:prstDash val="dash"/>
          </a:ln>
        </p:spPr>
        <p:txBody>
          <a:bodyPr wrap="squar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latin typeface="+mj-lt"/>
                <a:ea typeface="+mn-ea"/>
                <a:cs typeface="+mn-cs"/>
              </a:rPr>
              <a:t>2</a:t>
            </a:r>
          </a:p>
        </p:txBody>
      </p:sp>
      <p:sp>
        <p:nvSpPr>
          <p:cNvPr id="50" name="TextBox 49"/>
          <p:cNvSpPr txBox="1"/>
          <p:nvPr/>
        </p:nvSpPr>
        <p:spPr>
          <a:xfrm>
            <a:off x="2891904" y="5906818"/>
            <a:ext cx="454840" cy="430887"/>
          </a:xfrm>
          <a:prstGeom prst="rect">
            <a:avLst/>
          </a:prstGeom>
          <a:noFill/>
          <a:ln w="6350">
            <a:noFill/>
            <a:prstDash val="dash"/>
          </a:ln>
        </p:spPr>
        <p:txBody>
          <a:bodyPr wrap="squar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800" b="1" i="0" u="none" strike="noStrike" kern="1200" cap="none" spc="0" normalizeH="0" baseline="0" noProof="0" dirty="0">
                <a:ln>
                  <a:noFill/>
                </a:ln>
                <a:solidFill>
                  <a:prstClr val="white"/>
                </a:solidFill>
                <a:effectLst/>
                <a:uLnTx/>
                <a:uFillTx/>
                <a:ea typeface="+mn-ea"/>
                <a:cs typeface="+mn-cs"/>
              </a:rPr>
              <a:t>4</a:t>
            </a:r>
          </a:p>
        </p:txBody>
      </p:sp>
      <p:sp>
        <p:nvSpPr>
          <p:cNvPr id="51" name="TextBox 50"/>
          <p:cNvSpPr txBox="1"/>
          <p:nvPr/>
        </p:nvSpPr>
        <p:spPr>
          <a:xfrm>
            <a:off x="1368445" y="6235492"/>
            <a:ext cx="1074577" cy="153888"/>
          </a:xfrm>
          <a:prstGeom prst="rect">
            <a:avLst/>
          </a:prstGeom>
          <a:noFill/>
          <a:ln w="6350">
            <a:noFill/>
            <a:prstDash val="dash"/>
          </a:ln>
        </p:spPr>
        <p:txBody>
          <a:bodyPr wrap="square" lIns="0" tIns="0" rIns="0" bIns="0"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1" i="0" u="none" strike="noStrike" kern="1200" cap="none" spc="0" normalizeH="0" baseline="0" noProof="0" dirty="0">
                <a:ln>
                  <a:noFill/>
                </a:ln>
                <a:solidFill>
                  <a:prstClr val="white"/>
                </a:solidFill>
                <a:effectLst/>
                <a:uLnTx/>
                <a:uFillTx/>
                <a:ea typeface="+mn-ea"/>
                <a:cs typeface="+mn-cs"/>
              </a:rPr>
              <a:t>LOREM IPSUM </a:t>
            </a:r>
          </a:p>
        </p:txBody>
      </p:sp>
      <p:cxnSp>
        <p:nvCxnSpPr>
          <p:cNvPr id="52" name="Straight Connector 51"/>
          <p:cNvCxnSpPr/>
          <p:nvPr/>
        </p:nvCxnSpPr>
        <p:spPr>
          <a:xfrm>
            <a:off x="2756346" y="5244414"/>
            <a:ext cx="0" cy="663493"/>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53" name="TextBox 52"/>
          <p:cNvSpPr txBox="1"/>
          <p:nvPr/>
        </p:nvSpPr>
        <p:spPr>
          <a:xfrm>
            <a:off x="4009511" y="2891085"/>
            <a:ext cx="4718743" cy="276999"/>
          </a:xfrm>
          <a:prstGeom prst="rect">
            <a:avLst/>
          </a:prstGeom>
          <a:noFill/>
          <a:ln w="6350">
            <a:noFill/>
            <a:prstDash val="dash"/>
          </a:ln>
        </p:spPr>
        <p:txBody>
          <a:bodyPr wrap="square" lIns="0" tIns="0" rIns="0" bIns="0" rtlCol="0">
            <a:spAutoFit/>
          </a:bodyPr>
          <a:lstStyle/>
          <a:p>
            <a:pPr lvl="0">
              <a:defRPr/>
            </a:pPr>
            <a:r>
              <a:rPr lang="en-US" dirty="0" smtClean="0">
                <a:latin typeface="+mj-lt"/>
              </a:rPr>
              <a:t>Setting the scene (5’)</a:t>
            </a:r>
            <a:endParaRPr lang="en-US" dirty="0">
              <a:latin typeface="+mj-lt"/>
            </a:endParaRPr>
          </a:p>
        </p:txBody>
      </p:sp>
      <p:sp>
        <p:nvSpPr>
          <p:cNvPr id="54" name="TextBox 53"/>
          <p:cNvSpPr txBox="1"/>
          <p:nvPr/>
        </p:nvSpPr>
        <p:spPr>
          <a:xfrm>
            <a:off x="3995009" y="3370694"/>
            <a:ext cx="4171091" cy="553998"/>
          </a:xfrm>
          <a:prstGeom prst="rect">
            <a:avLst/>
          </a:prstGeom>
          <a:noFill/>
          <a:ln w="6350">
            <a:noFill/>
            <a:prstDash val="dash"/>
          </a:ln>
        </p:spPr>
        <p:txBody>
          <a:bodyPr wrap="square" lIns="0" tIns="0" rIns="0" bIns="0" rtlCol="0">
            <a:spAutoFit/>
          </a:bodyPr>
          <a:lstStyle/>
          <a:p>
            <a:pPr lvl="0"/>
            <a:r>
              <a:rPr lang="en-US" dirty="0" smtClean="0">
                <a:latin typeface="+mj-lt"/>
              </a:rPr>
              <a:t>Part 1: Operator </a:t>
            </a:r>
            <a:r>
              <a:rPr lang="en-US" dirty="0">
                <a:latin typeface="+mj-lt"/>
              </a:rPr>
              <a:t>models and digital </a:t>
            </a:r>
            <a:r>
              <a:rPr lang="en-US" dirty="0" smtClean="0">
                <a:latin typeface="+mj-lt"/>
              </a:rPr>
              <a:t>inclusion </a:t>
            </a:r>
            <a:r>
              <a:rPr lang="en-US" dirty="0" smtClean="0">
                <a:latin typeface="+mj-lt"/>
              </a:rPr>
              <a:t>(25’) </a:t>
            </a:r>
            <a:endParaRPr lang="en-GB" dirty="0">
              <a:latin typeface="+mj-lt"/>
            </a:endParaRPr>
          </a:p>
        </p:txBody>
      </p:sp>
      <p:cxnSp>
        <p:nvCxnSpPr>
          <p:cNvPr id="57" name="Straight Connector 56"/>
          <p:cNvCxnSpPr/>
          <p:nvPr/>
        </p:nvCxnSpPr>
        <p:spPr>
          <a:xfrm>
            <a:off x="3977012" y="3303988"/>
            <a:ext cx="4718743"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p:nvPr/>
        </p:nvCxnSpPr>
        <p:spPr>
          <a:xfrm>
            <a:off x="3995011" y="3942350"/>
            <a:ext cx="4718743"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a:off x="3995009" y="5083133"/>
            <a:ext cx="4718743"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61" name="Freeform 13"/>
          <p:cNvSpPr>
            <a:spLocks/>
          </p:cNvSpPr>
          <p:nvPr/>
        </p:nvSpPr>
        <p:spPr bwMode="auto">
          <a:xfrm>
            <a:off x="450120" y="3520175"/>
            <a:ext cx="1121201" cy="955667"/>
          </a:xfrm>
          <a:custGeom>
            <a:avLst/>
            <a:gdLst>
              <a:gd name="T0" fmla="*/ 681 w 681"/>
              <a:gd name="T1" fmla="*/ 1128 h 1128"/>
              <a:gd name="T2" fmla="*/ 0 w 681"/>
              <a:gd name="T3" fmla="*/ 1128 h 1128"/>
              <a:gd name="T4" fmla="*/ 0 w 681"/>
              <a:gd name="T5" fmla="*/ 0 h 1128"/>
              <a:gd name="T6" fmla="*/ 681 w 681"/>
              <a:gd name="T7" fmla="*/ 525 h 1128"/>
              <a:gd name="T8" fmla="*/ 681 w 681"/>
              <a:gd name="T9" fmla="*/ 1128 h 1128"/>
            </a:gdLst>
            <a:ahLst/>
            <a:cxnLst>
              <a:cxn ang="0">
                <a:pos x="T0" y="T1"/>
              </a:cxn>
              <a:cxn ang="0">
                <a:pos x="T2" y="T3"/>
              </a:cxn>
              <a:cxn ang="0">
                <a:pos x="T4" y="T5"/>
              </a:cxn>
              <a:cxn ang="0">
                <a:pos x="T6" y="T7"/>
              </a:cxn>
              <a:cxn ang="0">
                <a:pos x="T8" y="T9"/>
              </a:cxn>
            </a:cxnLst>
            <a:rect l="0" t="0" r="r" b="b"/>
            <a:pathLst>
              <a:path w="681" h="1128">
                <a:moveTo>
                  <a:pt x="681" y="1128"/>
                </a:moveTo>
                <a:lnTo>
                  <a:pt x="0" y="1128"/>
                </a:lnTo>
                <a:lnTo>
                  <a:pt x="0" y="0"/>
                </a:lnTo>
                <a:lnTo>
                  <a:pt x="681" y="525"/>
                </a:lnTo>
                <a:lnTo>
                  <a:pt x="681" y="1128"/>
                </a:lnTo>
                <a:close/>
              </a:path>
            </a:pathLst>
          </a:custGeom>
          <a:solidFill>
            <a:schemeClr val="accent5">
              <a:lumMod val="75000"/>
            </a:schemeClr>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2" name="Freeform 14"/>
          <p:cNvSpPr>
            <a:spLocks/>
          </p:cNvSpPr>
          <p:nvPr/>
        </p:nvSpPr>
        <p:spPr bwMode="auto">
          <a:xfrm>
            <a:off x="440478" y="4985162"/>
            <a:ext cx="1106919" cy="1049320"/>
          </a:xfrm>
          <a:custGeom>
            <a:avLst/>
            <a:gdLst>
              <a:gd name="T0" fmla="*/ 681 w 681"/>
              <a:gd name="T1" fmla="*/ 611 h 1131"/>
              <a:gd name="T2" fmla="*/ 0 w 681"/>
              <a:gd name="T3" fmla="*/ 1131 h 1131"/>
              <a:gd name="T4" fmla="*/ 0 w 681"/>
              <a:gd name="T5" fmla="*/ 0 h 1131"/>
              <a:gd name="T6" fmla="*/ 681 w 681"/>
              <a:gd name="T7" fmla="*/ 0 h 1131"/>
              <a:gd name="T8" fmla="*/ 681 w 681"/>
              <a:gd name="T9" fmla="*/ 611 h 1131"/>
            </a:gdLst>
            <a:ahLst/>
            <a:cxnLst>
              <a:cxn ang="0">
                <a:pos x="T0" y="T1"/>
              </a:cxn>
              <a:cxn ang="0">
                <a:pos x="T2" y="T3"/>
              </a:cxn>
              <a:cxn ang="0">
                <a:pos x="T4" y="T5"/>
              </a:cxn>
              <a:cxn ang="0">
                <a:pos x="T6" y="T7"/>
              </a:cxn>
              <a:cxn ang="0">
                <a:pos x="T8" y="T9"/>
              </a:cxn>
            </a:cxnLst>
            <a:rect l="0" t="0" r="r" b="b"/>
            <a:pathLst>
              <a:path w="681" h="1131">
                <a:moveTo>
                  <a:pt x="681" y="611"/>
                </a:moveTo>
                <a:lnTo>
                  <a:pt x="0" y="1131"/>
                </a:lnTo>
                <a:lnTo>
                  <a:pt x="0" y="0"/>
                </a:lnTo>
                <a:lnTo>
                  <a:pt x="681" y="0"/>
                </a:lnTo>
                <a:lnTo>
                  <a:pt x="681" y="611"/>
                </a:lnTo>
                <a:close/>
              </a:path>
            </a:pathLst>
          </a:custGeom>
          <a:solidFill>
            <a:schemeClr val="tx2">
              <a:lumMod val="60000"/>
              <a:lumOff val="40000"/>
            </a:schemeClr>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11" name="Freeform 14"/>
          <p:cNvSpPr>
            <a:spLocks/>
          </p:cNvSpPr>
          <p:nvPr/>
        </p:nvSpPr>
        <p:spPr bwMode="auto">
          <a:xfrm>
            <a:off x="455158" y="4461819"/>
            <a:ext cx="1106919" cy="967127"/>
          </a:xfrm>
          <a:custGeom>
            <a:avLst/>
            <a:gdLst>
              <a:gd name="T0" fmla="*/ 681 w 681"/>
              <a:gd name="T1" fmla="*/ 611 h 1131"/>
              <a:gd name="T2" fmla="*/ 0 w 681"/>
              <a:gd name="T3" fmla="*/ 1131 h 1131"/>
              <a:gd name="T4" fmla="*/ 0 w 681"/>
              <a:gd name="T5" fmla="*/ 0 h 1131"/>
              <a:gd name="T6" fmla="*/ 681 w 681"/>
              <a:gd name="T7" fmla="*/ 0 h 1131"/>
              <a:gd name="T8" fmla="*/ 681 w 681"/>
              <a:gd name="T9" fmla="*/ 611 h 1131"/>
            </a:gdLst>
            <a:ahLst/>
            <a:cxnLst>
              <a:cxn ang="0">
                <a:pos x="T0" y="T1"/>
              </a:cxn>
              <a:cxn ang="0">
                <a:pos x="T2" y="T3"/>
              </a:cxn>
              <a:cxn ang="0">
                <a:pos x="T4" y="T5"/>
              </a:cxn>
              <a:cxn ang="0">
                <a:pos x="T6" y="T7"/>
              </a:cxn>
              <a:cxn ang="0">
                <a:pos x="T8" y="T9"/>
              </a:cxn>
            </a:cxnLst>
            <a:rect l="0" t="0" r="r" b="b"/>
            <a:pathLst>
              <a:path w="681" h="1131">
                <a:moveTo>
                  <a:pt x="681" y="611"/>
                </a:moveTo>
                <a:lnTo>
                  <a:pt x="0" y="1131"/>
                </a:lnTo>
                <a:lnTo>
                  <a:pt x="0" y="0"/>
                </a:lnTo>
                <a:lnTo>
                  <a:pt x="681" y="0"/>
                </a:lnTo>
                <a:lnTo>
                  <a:pt x="681" y="611"/>
                </a:lnTo>
                <a:close/>
              </a:path>
            </a:pathLst>
          </a:custGeom>
          <a:solidFill>
            <a:srgbClr val="4CC7C4"/>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3" name="Freeform 62"/>
          <p:cNvSpPr>
            <a:spLocks/>
          </p:cNvSpPr>
          <p:nvPr/>
        </p:nvSpPr>
        <p:spPr bwMode="auto">
          <a:xfrm>
            <a:off x="1564146" y="3955810"/>
            <a:ext cx="2354504" cy="521802"/>
          </a:xfrm>
          <a:custGeom>
            <a:avLst/>
            <a:gdLst>
              <a:gd name="T0" fmla="*/ 634 w 638"/>
              <a:gd name="T1" fmla="*/ 120 h 258"/>
              <a:gd name="T2" fmla="*/ 592 w 638"/>
              <a:gd name="T3" fmla="*/ 74 h 258"/>
              <a:gd name="T4" fmla="*/ 584 w 638"/>
              <a:gd name="T5" fmla="*/ 65 h 258"/>
              <a:gd name="T6" fmla="*/ 555 w 638"/>
              <a:gd name="T7" fmla="*/ 32 h 258"/>
              <a:gd name="T8" fmla="*/ 534 w 638"/>
              <a:gd name="T9" fmla="*/ 9 h 258"/>
              <a:gd name="T10" fmla="*/ 534 w 638"/>
              <a:gd name="T11" fmla="*/ 9 h 258"/>
              <a:gd name="T12" fmla="*/ 525 w 638"/>
              <a:gd name="T13" fmla="*/ 0 h 258"/>
              <a:gd name="T14" fmla="*/ 0 w 638"/>
              <a:gd name="T15" fmla="*/ 0 h 258"/>
              <a:gd name="T16" fmla="*/ 0 w 638"/>
              <a:gd name="T17" fmla="*/ 258 h 258"/>
              <a:gd name="T18" fmla="*/ 525 w 638"/>
              <a:gd name="T19" fmla="*/ 258 h 258"/>
              <a:gd name="T20" fmla="*/ 534 w 638"/>
              <a:gd name="T21" fmla="*/ 249 h 258"/>
              <a:gd name="T22" fmla="*/ 534 w 638"/>
              <a:gd name="T23" fmla="*/ 249 h 258"/>
              <a:gd name="T24" fmla="*/ 555 w 638"/>
              <a:gd name="T25" fmla="*/ 226 h 258"/>
              <a:gd name="T26" fmla="*/ 584 w 638"/>
              <a:gd name="T27" fmla="*/ 194 h 258"/>
              <a:gd name="T28" fmla="*/ 592 w 638"/>
              <a:gd name="T29" fmla="*/ 185 h 258"/>
              <a:gd name="T30" fmla="*/ 634 w 638"/>
              <a:gd name="T31" fmla="*/ 138 h 258"/>
              <a:gd name="T32" fmla="*/ 634 w 638"/>
              <a:gd name="T33" fmla="*/ 120 h 25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638" h="258">
                <a:moveTo>
                  <a:pt x="634" y="120"/>
                </a:moveTo>
                <a:cubicBezTo>
                  <a:pt x="592" y="74"/>
                  <a:pt x="592" y="74"/>
                  <a:pt x="592" y="74"/>
                </a:cubicBezTo>
                <a:cubicBezTo>
                  <a:pt x="590" y="71"/>
                  <a:pt x="587" y="68"/>
                  <a:pt x="584" y="65"/>
                </a:cubicBezTo>
                <a:cubicBezTo>
                  <a:pt x="555" y="32"/>
                  <a:pt x="555" y="32"/>
                  <a:pt x="555" y="32"/>
                </a:cubicBezTo>
                <a:cubicBezTo>
                  <a:pt x="534" y="9"/>
                  <a:pt x="534" y="9"/>
                  <a:pt x="534" y="9"/>
                </a:cubicBezTo>
                <a:cubicBezTo>
                  <a:pt x="534" y="9"/>
                  <a:pt x="534" y="9"/>
                  <a:pt x="534" y="9"/>
                </a:cubicBezTo>
                <a:cubicBezTo>
                  <a:pt x="525" y="0"/>
                  <a:pt x="525" y="0"/>
                  <a:pt x="525" y="0"/>
                </a:cubicBezTo>
                <a:cubicBezTo>
                  <a:pt x="0" y="0"/>
                  <a:pt x="0" y="0"/>
                  <a:pt x="0" y="0"/>
                </a:cubicBezTo>
                <a:cubicBezTo>
                  <a:pt x="0" y="258"/>
                  <a:pt x="0" y="258"/>
                  <a:pt x="0" y="258"/>
                </a:cubicBezTo>
                <a:cubicBezTo>
                  <a:pt x="525" y="258"/>
                  <a:pt x="525" y="258"/>
                  <a:pt x="525" y="258"/>
                </a:cubicBezTo>
                <a:cubicBezTo>
                  <a:pt x="534" y="249"/>
                  <a:pt x="534" y="249"/>
                  <a:pt x="534" y="249"/>
                </a:cubicBezTo>
                <a:cubicBezTo>
                  <a:pt x="534" y="249"/>
                  <a:pt x="534" y="249"/>
                  <a:pt x="534" y="249"/>
                </a:cubicBezTo>
                <a:cubicBezTo>
                  <a:pt x="555" y="226"/>
                  <a:pt x="555" y="226"/>
                  <a:pt x="555" y="226"/>
                </a:cubicBezTo>
                <a:cubicBezTo>
                  <a:pt x="584" y="194"/>
                  <a:pt x="584" y="194"/>
                  <a:pt x="584" y="194"/>
                </a:cubicBezTo>
                <a:cubicBezTo>
                  <a:pt x="587" y="190"/>
                  <a:pt x="590" y="187"/>
                  <a:pt x="592" y="185"/>
                </a:cubicBezTo>
                <a:cubicBezTo>
                  <a:pt x="634" y="138"/>
                  <a:pt x="634" y="138"/>
                  <a:pt x="634" y="138"/>
                </a:cubicBezTo>
                <a:cubicBezTo>
                  <a:pt x="638" y="133"/>
                  <a:pt x="638" y="125"/>
                  <a:pt x="634" y="120"/>
                </a:cubicBezTo>
                <a:close/>
              </a:path>
            </a:pathLst>
          </a:custGeom>
          <a:solidFill>
            <a:schemeClr val="accent5"/>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7" name="Rectangle 11"/>
          <p:cNvSpPr>
            <a:spLocks noChangeArrowheads="1"/>
          </p:cNvSpPr>
          <p:nvPr/>
        </p:nvSpPr>
        <p:spPr bwMode="auto">
          <a:xfrm>
            <a:off x="-12351" y="4461819"/>
            <a:ext cx="467509" cy="967127"/>
          </a:xfrm>
          <a:prstGeom prst="rect">
            <a:avLst/>
          </a:prstGeom>
          <a:solidFill>
            <a:srgbClr val="78D2D2"/>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68" name="Rectangle 11"/>
          <p:cNvSpPr>
            <a:spLocks noChangeArrowheads="1"/>
          </p:cNvSpPr>
          <p:nvPr/>
        </p:nvSpPr>
        <p:spPr bwMode="auto">
          <a:xfrm>
            <a:off x="0" y="1844552"/>
            <a:ext cx="455213" cy="1066950"/>
          </a:xfrm>
          <a:prstGeom prst="rect">
            <a:avLst/>
          </a:prstGeom>
          <a:solidFill>
            <a:srgbClr val="0086D0"/>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0" name="Rectangle 11"/>
          <p:cNvSpPr>
            <a:spLocks noChangeArrowheads="1"/>
          </p:cNvSpPr>
          <p:nvPr/>
        </p:nvSpPr>
        <p:spPr bwMode="auto">
          <a:xfrm>
            <a:off x="0" y="2900158"/>
            <a:ext cx="455213" cy="630904"/>
          </a:xfrm>
          <a:prstGeom prst="rect">
            <a:avLst/>
          </a:prstGeom>
          <a:solidFill>
            <a:schemeClr val="bg2">
              <a:lumMod val="75000"/>
            </a:schemeClr>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1" name="Rectangle 11"/>
          <p:cNvSpPr>
            <a:spLocks noChangeArrowheads="1"/>
          </p:cNvSpPr>
          <p:nvPr/>
        </p:nvSpPr>
        <p:spPr bwMode="auto">
          <a:xfrm>
            <a:off x="-5037" y="3513227"/>
            <a:ext cx="460250" cy="956043"/>
          </a:xfrm>
          <a:prstGeom prst="rect">
            <a:avLst/>
          </a:prstGeom>
          <a:solidFill>
            <a:schemeClr val="accent5"/>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sp>
        <p:nvSpPr>
          <p:cNvPr id="72" name="Rectangle 12"/>
          <p:cNvSpPr>
            <a:spLocks noChangeArrowheads="1"/>
          </p:cNvSpPr>
          <p:nvPr/>
        </p:nvSpPr>
        <p:spPr bwMode="auto">
          <a:xfrm>
            <a:off x="-12406" y="5414921"/>
            <a:ext cx="468862" cy="619561"/>
          </a:xfrm>
          <a:prstGeom prst="rect">
            <a:avLst/>
          </a:prstGeom>
          <a:solidFill>
            <a:srgbClr val="75CEFF"/>
          </a:solidFill>
          <a:ln w="15875" cap="flat">
            <a:noFill/>
            <a:prstDash val="solid"/>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a:ea typeface="+mn-ea"/>
              <a:cs typeface="+mn-cs"/>
            </a:endParaRPr>
          </a:p>
        </p:txBody>
      </p:sp>
      <p:cxnSp>
        <p:nvCxnSpPr>
          <p:cNvPr id="76" name="Straight Connector 75"/>
          <p:cNvCxnSpPr/>
          <p:nvPr/>
        </p:nvCxnSpPr>
        <p:spPr>
          <a:xfrm>
            <a:off x="2756346" y="3432589"/>
            <a:ext cx="0" cy="44791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a:off x="2759967" y="3978948"/>
            <a:ext cx="0" cy="44791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a:off x="2759967" y="4494892"/>
            <a:ext cx="0" cy="44791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a:off x="2756346" y="5056973"/>
            <a:ext cx="0" cy="44791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sp>
        <p:nvSpPr>
          <p:cNvPr id="81" name="TextBox 80"/>
          <p:cNvSpPr txBox="1"/>
          <p:nvPr/>
        </p:nvSpPr>
        <p:spPr>
          <a:xfrm>
            <a:off x="2926209" y="3994964"/>
            <a:ext cx="454840" cy="430887"/>
          </a:xfrm>
          <a:prstGeom prst="rect">
            <a:avLst/>
          </a:prstGeom>
          <a:noFill/>
          <a:ln w="6350">
            <a:noFill/>
            <a:prstDash val="dash"/>
          </a:ln>
        </p:spPr>
        <p:txBody>
          <a:bodyPr wrap="squar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white"/>
                </a:solidFill>
                <a:latin typeface="+mj-lt"/>
              </a:rPr>
              <a:t>3</a:t>
            </a:r>
            <a:endParaRPr kumimoji="0" lang="en-US" sz="2800" b="1" i="0" u="none" strike="noStrike" kern="1200" cap="none" spc="0" normalizeH="0" baseline="0" noProof="0" dirty="0">
              <a:ln>
                <a:noFill/>
              </a:ln>
              <a:solidFill>
                <a:prstClr val="white"/>
              </a:solidFill>
              <a:effectLst/>
              <a:uLnTx/>
              <a:uFillTx/>
              <a:latin typeface="+mj-lt"/>
              <a:ea typeface="+mn-ea"/>
              <a:cs typeface="+mn-cs"/>
            </a:endParaRPr>
          </a:p>
        </p:txBody>
      </p:sp>
      <p:sp>
        <p:nvSpPr>
          <p:cNvPr id="82" name="TextBox 81"/>
          <p:cNvSpPr txBox="1"/>
          <p:nvPr/>
        </p:nvSpPr>
        <p:spPr>
          <a:xfrm>
            <a:off x="2953250" y="4517875"/>
            <a:ext cx="454840" cy="430887"/>
          </a:xfrm>
          <a:prstGeom prst="rect">
            <a:avLst/>
          </a:prstGeom>
          <a:noFill/>
          <a:ln w="6350">
            <a:noFill/>
            <a:prstDash val="dash"/>
          </a:ln>
        </p:spPr>
        <p:txBody>
          <a:bodyPr wrap="squar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white"/>
                </a:solidFill>
                <a:latin typeface="+mj-lt"/>
              </a:rPr>
              <a:t>4</a:t>
            </a:r>
            <a:endParaRPr kumimoji="0" lang="en-US" sz="2800" b="1" i="0" u="none" strike="noStrike" kern="1200" cap="none" spc="0" normalizeH="0" baseline="0" noProof="0" dirty="0">
              <a:ln>
                <a:noFill/>
              </a:ln>
              <a:solidFill>
                <a:prstClr val="white"/>
              </a:solidFill>
              <a:effectLst/>
              <a:uLnTx/>
              <a:uFillTx/>
              <a:latin typeface="+mj-lt"/>
              <a:ea typeface="+mn-ea"/>
              <a:cs typeface="+mn-cs"/>
            </a:endParaRPr>
          </a:p>
        </p:txBody>
      </p:sp>
      <p:sp>
        <p:nvSpPr>
          <p:cNvPr id="83" name="TextBox 82"/>
          <p:cNvSpPr txBox="1"/>
          <p:nvPr/>
        </p:nvSpPr>
        <p:spPr>
          <a:xfrm>
            <a:off x="2953250" y="5050468"/>
            <a:ext cx="454840" cy="430887"/>
          </a:xfrm>
          <a:prstGeom prst="rect">
            <a:avLst/>
          </a:prstGeom>
          <a:noFill/>
          <a:ln w="6350">
            <a:noFill/>
            <a:prstDash val="dash"/>
          </a:ln>
        </p:spPr>
        <p:txBody>
          <a:bodyPr wrap="square" lIns="0" tIns="0" rIns="0" bIns="0" rtlCol="0" anchor="ctr">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white"/>
                </a:solidFill>
                <a:latin typeface="+mj-lt"/>
              </a:rPr>
              <a:t>5</a:t>
            </a:r>
            <a:endParaRPr kumimoji="0" lang="en-US" sz="2800" b="1" i="0" u="none" strike="noStrike" kern="1200" cap="none" spc="0" normalizeH="0" baseline="0" noProof="0" dirty="0">
              <a:ln>
                <a:noFill/>
              </a:ln>
              <a:solidFill>
                <a:prstClr val="white"/>
              </a:solidFill>
              <a:effectLst/>
              <a:uLnTx/>
              <a:uFillTx/>
              <a:latin typeface="+mj-lt"/>
              <a:ea typeface="+mn-ea"/>
              <a:cs typeface="+mn-cs"/>
            </a:endParaRPr>
          </a:p>
        </p:txBody>
      </p:sp>
      <p:sp>
        <p:nvSpPr>
          <p:cNvPr id="85" name="TextBox 84"/>
          <p:cNvSpPr txBox="1"/>
          <p:nvPr/>
        </p:nvSpPr>
        <p:spPr>
          <a:xfrm>
            <a:off x="3995011" y="3996018"/>
            <a:ext cx="4718743" cy="553998"/>
          </a:xfrm>
          <a:prstGeom prst="rect">
            <a:avLst/>
          </a:prstGeom>
          <a:noFill/>
          <a:ln w="6350">
            <a:noFill/>
            <a:prstDash val="dash"/>
          </a:ln>
        </p:spPr>
        <p:txBody>
          <a:bodyPr wrap="square" lIns="0" tIns="0" rIns="0" bIns="0" rtlCol="0">
            <a:spAutoFit/>
          </a:bodyPr>
          <a:lstStyle/>
          <a:p>
            <a:pPr lvl="0"/>
            <a:r>
              <a:rPr lang="en-GB" dirty="0" smtClean="0">
                <a:latin typeface="+mj-lt"/>
              </a:rPr>
              <a:t>Part 2: </a:t>
            </a:r>
            <a:r>
              <a:rPr lang="en-US" dirty="0">
                <a:latin typeface="+mj-lt"/>
              </a:rPr>
              <a:t>Persisting challenges and possible solutions </a:t>
            </a:r>
            <a:r>
              <a:rPr lang="en-US" dirty="0" smtClean="0">
                <a:latin typeface="+mj-lt"/>
              </a:rPr>
              <a:t>(</a:t>
            </a:r>
            <a:r>
              <a:rPr lang="en-US" dirty="0" smtClean="0">
                <a:latin typeface="+mj-lt"/>
              </a:rPr>
              <a:t>25</a:t>
            </a:r>
            <a:r>
              <a:rPr lang="en-US" dirty="0" smtClean="0">
                <a:latin typeface="+mj-lt"/>
              </a:rPr>
              <a:t>’)</a:t>
            </a:r>
            <a:r>
              <a:rPr lang="en-GB" dirty="0" smtClean="0">
                <a:latin typeface="+mj-lt"/>
              </a:rPr>
              <a:t> </a:t>
            </a:r>
            <a:endParaRPr lang="en-GB" dirty="0">
              <a:latin typeface="+mj-lt"/>
            </a:endParaRPr>
          </a:p>
        </p:txBody>
      </p:sp>
      <p:cxnSp>
        <p:nvCxnSpPr>
          <p:cNvPr id="86" name="Straight Connector 85"/>
          <p:cNvCxnSpPr/>
          <p:nvPr/>
        </p:nvCxnSpPr>
        <p:spPr>
          <a:xfrm>
            <a:off x="3995010" y="4580702"/>
            <a:ext cx="4718743" cy="0"/>
          </a:xfrm>
          <a:prstGeom prst="line">
            <a:avLst/>
          </a:prstGeom>
          <a:ln w="3175">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
        <p:nvSpPr>
          <p:cNvPr id="87" name="TextBox 86"/>
          <p:cNvSpPr txBox="1"/>
          <p:nvPr/>
        </p:nvSpPr>
        <p:spPr>
          <a:xfrm>
            <a:off x="3995009" y="4687589"/>
            <a:ext cx="4718743" cy="276999"/>
          </a:xfrm>
          <a:prstGeom prst="rect">
            <a:avLst/>
          </a:prstGeom>
          <a:noFill/>
          <a:ln w="6350">
            <a:noFill/>
            <a:prstDash val="dash"/>
          </a:ln>
        </p:spPr>
        <p:txBody>
          <a:bodyPr wrap="square" lIns="0" tIns="0" rIns="0" bIns="0" rtlCol="0">
            <a:spAutoFit/>
          </a:bodyPr>
          <a:lstStyle/>
          <a:p>
            <a:pPr lvl="0"/>
            <a:r>
              <a:rPr lang="en-GB" dirty="0" smtClean="0">
                <a:latin typeface="+mj-lt"/>
              </a:rPr>
              <a:t>Q&amp;A </a:t>
            </a:r>
            <a:r>
              <a:rPr lang="en-GB" dirty="0" smtClean="0">
                <a:latin typeface="+mj-lt"/>
              </a:rPr>
              <a:t>(30</a:t>
            </a:r>
            <a:r>
              <a:rPr lang="en-GB" dirty="0" smtClean="0">
                <a:latin typeface="+mj-lt"/>
              </a:rPr>
              <a:t>’) </a:t>
            </a:r>
            <a:endParaRPr lang="en-GB" dirty="0">
              <a:latin typeface="+mj-lt"/>
            </a:endParaRPr>
          </a:p>
        </p:txBody>
      </p:sp>
      <p:sp>
        <p:nvSpPr>
          <p:cNvPr id="89" name="TextBox 88"/>
          <p:cNvSpPr txBox="1"/>
          <p:nvPr/>
        </p:nvSpPr>
        <p:spPr>
          <a:xfrm>
            <a:off x="4000689" y="5187224"/>
            <a:ext cx="4718743" cy="276999"/>
          </a:xfrm>
          <a:prstGeom prst="rect">
            <a:avLst/>
          </a:prstGeom>
          <a:noFill/>
          <a:ln w="6350">
            <a:noFill/>
            <a:prstDash val="dash"/>
          </a:ln>
        </p:spPr>
        <p:txBody>
          <a:bodyPr wrap="square" lIns="0" tIns="0" rIns="0" bIns="0" rtlCol="0">
            <a:spAutoFit/>
          </a:bodyPr>
          <a:lstStyle/>
          <a:p>
            <a:pPr lvl="0"/>
            <a:r>
              <a:rPr lang="en-GB" dirty="0" smtClean="0">
                <a:latin typeface="+mj-lt"/>
              </a:rPr>
              <a:t>Wrap-up (5’)</a:t>
            </a:r>
            <a:endParaRPr lang="en-GB" dirty="0">
              <a:latin typeface="+mj-lt"/>
            </a:endParaRPr>
          </a:p>
        </p:txBody>
      </p:sp>
    </p:spTree>
    <p:extLst>
      <p:ext uri="{BB962C8B-B14F-4D97-AF65-F5344CB8AC3E}">
        <p14:creationId xmlns:p14="http://schemas.microsoft.com/office/powerpoint/2010/main" val="22988964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04500" y="2287800"/>
            <a:ext cx="7812400" cy="2817600"/>
          </a:xfrm>
        </p:spPr>
        <p:txBody>
          <a:bodyPr/>
          <a:lstStyle/>
          <a:p>
            <a:r>
              <a:rPr lang="en-GB" dirty="0">
                <a:latin typeface="+mj-lt"/>
              </a:rPr>
              <a:t>What </a:t>
            </a:r>
            <a:r>
              <a:rPr lang="en-GB" b="1" dirty="0">
                <a:solidFill>
                  <a:schemeClr val="tx2"/>
                </a:solidFill>
                <a:latin typeface="+mj-lt"/>
              </a:rPr>
              <a:t>new business models </a:t>
            </a:r>
            <a:r>
              <a:rPr lang="en-GB" dirty="0">
                <a:latin typeface="+mj-lt"/>
              </a:rPr>
              <a:t>and </a:t>
            </a:r>
            <a:r>
              <a:rPr lang="en-GB" b="1" dirty="0">
                <a:solidFill>
                  <a:schemeClr val="tx2"/>
                </a:solidFill>
                <a:latin typeface="+mj-lt"/>
              </a:rPr>
              <a:t>technological solutions </a:t>
            </a:r>
            <a:r>
              <a:rPr lang="en-GB" dirty="0">
                <a:latin typeface="+mj-lt"/>
              </a:rPr>
              <a:t>can assist to narrow the digital broadband divide? </a:t>
            </a:r>
          </a:p>
          <a:p>
            <a:r>
              <a:rPr lang="en-GB" dirty="0">
                <a:latin typeface="+mj-lt"/>
              </a:rPr>
              <a:t>What operator models have proven to work well to </a:t>
            </a:r>
            <a:r>
              <a:rPr lang="en-GB" b="1" dirty="0">
                <a:solidFill>
                  <a:schemeClr val="tx2"/>
                </a:solidFill>
                <a:latin typeface="+mj-lt"/>
              </a:rPr>
              <a:t>expand connectivity</a:t>
            </a:r>
            <a:r>
              <a:rPr lang="en-GB" dirty="0">
                <a:latin typeface="+mj-lt"/>
              </a:rPr>
              <a:t>?</a:t>
            </a:r>
          </a:p>
          <a:p>
            <a:endParaRPr lang="en-GB" dirty="0"/>
          </a:p>
        </p:txBody>
      </p:sp>
      <p:sp>
        <p:nvSpPr>
          <p:cNvPr id="3" name="Slide Number Placeholder 2"/>
          <p:cNvSpPr>
            <a:spLocks noGrp="1"/>
          </p:cNvSpPr>
          <p:nvPr>
            <p:ph type="sldNum" sz="quarter" idx="4"/>
          </p:nvPr>
        </p:nvSpPr>
        <p:spPr/>
        <p:txBody>
          <a:bodyPr/>
          <a:lstStyle/>
          <a:p>
            <a:fld id="{6270C508-3117-47DA-8378-A690194FD6B4}" type="slidenum">
              <a:rPr lang="en-GB" smtClean="0"/>
              <a:t>8</a:t>
            </a:fld>
            <a:endParaRPr lang="en-GB"/>
          </a:p>
        </p:txBody>
      </p:sp>
      <p:sp>
        <p:nvSpPr>
          <p:cNvPr id="4" name="Title 3"/>
          <p:cNvSpPr>
            <a:spLocks noGrp="1"/>
          </p:cNvSpPr>
          <p:nvPr>
            <p:ph type="title"/>
          </p:nvPr>
        </p:nvSpPr>
        <p:spPr/>
        <p:txBody>
          <a:bodyPr/>
          <a:lstStyle/>
          <a:p>
            <a:r>
              <a:rPr lang="en-GB" dirty="0" smtClean="0"/>
              <a:t>Part 1: Operator models and digital inclusion</a:t>
            </a:r>
            <a:endParaRPr lang="en-GB" dirty="0"/>
          </a:p>
        </p:txBody>
      </p:sp>
    </p:spTree>
    <p:extLst>
      <p:ext uri="{BB962C8B-B14F-4D97-AF65-F5344CB8AC3E}">
        <p14:creationId xmlns:p14="http://schemas.microsoft.com/office/powerpoint/2010/main" val="2831942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4"/>
          </p:nvPr>
        </p:nvSpPr>
        <p:spPr/>
        <p:txBody>
          <a:bodyPr/>
          <a:lstStyle/>
          <a:p>
            <a:fld id="{6270C508-3117-47DA-8378-A690194FD6B4}" type="slidenum">
              <a:rPr lang="en-GB" smtClean="0"/>
              <a:t>9</a:t>
            </a:fld>
            <a:endParaRPr lang="en-GB"/>
          </a:p>
        </p:txBody>
      </p:sp>
      <p:sp>
        <p:nvSpPr>
          <p:cNvPr id="4" name="Title 3"/>
          <p:cNvSpPr>
            <a:spLocks noGrp="1"/>
          </p:cNvSpPr>
          <p:nvPr>
            <p:ph type="title"/>
          </p:nvPr>
        </p:nvSpPr>
        <p:spPr/>
        <p:txBody>
          <a:bodyPr/>
          <a:lstStyle/>
          <a:p>
            <a:r>
              <a:rPr lang="en-GB" dirty="0" smtClean="0"/>
              <a:t>Part 2: </a:t>
            </a:r>
            <a:r>
              <a:rPr lang="en-US" dirty="0"/>
              <a:t>Persisting challenges and possible solutions</a:t>
            </a:r>
            <a:endParaRPr lang="en-GB" dirty="0"/>
          </a:p>
        </p:txBody>
      </p:sp>
      <p:sp>
        <p:nvSpPr>
          <p:cNvPr id="5" name="Content Placeholder 4"/>
          <p:cNvSpPr>
            <a:spLocks noGrp="1"/>
          </p:cNvSpPr>
          <p:nvPr>
            <p:ph idx="1"/>
          </p:nvPr>
        </p:nvSpPr>
        <p:spPr>
          <a:xfrm>
            <a:off x="421200" y="1886400"/>
            <a:ext cx="8218800" cy="4525200"/>
          </a:xfrm>
        </p:spPr>
        <p:txBody>
          <a:bodyPr>
            <a:normAutofit fontScale="92500" lnSpcReduction="10000"/>
          </a:bodyPr>
          <a:lstStyle/>
          <a:p>
            <a:r>
              <a:rPr lang="en-GB" dirty="0">
                <a:latin typeface="+mj-lt"/>
              </a:rPr>
              <a:t>What are the </a:t>
            </a:r>
            <a:r>
              <a:rPr lang="en-GB" b="1" dirty="0">
                <a:solidFill>
                  <a:schemeClr val="tx2"/>
                </a:solidFill>
                <a:latin typeface="+mj-lt"/>
              </a:rPr>
              <a:t>main existing challenges </a:t>
            </a:r>
            <a:r>
              <a:rPr lang="en-GB" dirty="0">
                <a:latin typeface="+mj-lt"/>
              </a:rPr>
              <a:t>to expand quality and affordable broadband services in underserved areas in a context of the fast changing landscape in telecommunication markets?</a:t>
            </a:r>
          </a:p>
          <a:p>
            <a:r>
              <a:rPr lang="en-GB" dirty="0">
                <a:latin typeface="+mj-lt"/>
              </a:rPr>
              <a:t>What </a:t>
            </a:r>
            <a:r>
              <a:rPr lang="en-GB" b="1" dirty="0">
                <a:solidFill>
                  <a:schemeClr val="tx2"/>
                </a:solidFill>
                <a:latin typeface="+mj-lt"/>
              </a:rPr>
              <a:t>tools</a:t>
            </a:r>
            <a:r>
              <a:rPr lang="en-GB" dirty="0">
                <a:latin typeface="+mj-lt"/>
              </a:rPr>
              <a:t> could be developed to ensure that Internet access is both </a:t>
            </a:r>
            <a:r>
              <a:rPr lang="en-GB" b="1" dirty="0">
                <a:solidFill>
                  <a:schemeClr val="tx2"/>
                </a:solidFill>
                <a:latin typeface="+mj-lt"/>
              </a:rPr>
              <a:t>sustainable and inclusive</a:t>
            </a:r>
            <a:r>
              <a:rPr lang="en-GB" dirty="0">
                <a:latin typeface="+mj-lt"/>
              </a:rPr>
              <a:t> (for women and girls, older people, people living with disabilities, refugees and other disadvantaged groups)?</a:t>
            </a:r>
          </a:p>
          <a:p>
            <a:endParaRPr lang="en-GB" dirty="0">
              <a:latin typeface="+mj-lt"/>
            </a:endParaRPr>
          </a:p>
        </p:txBody>
      </p:sp>
    </p:spTree>
    <p:extLst>
      <p:ext uri="{BB962C8B-B14F-4D97-AF65-F5344CB8AC3E}">
        <p14:creationId xmlns:p14="http://schemas.microsoft.com/office/powerpoint/2010/main" val="33451186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CDE_Français_blanc">
  <a:themeElements>
    <a:clrScheme name="OECD white">
      <a:dk1>
        <a:srgbClr val="727272"/>
      </a:dk1>
      <a:lt1>
        <a:sysClr val="window" lastClr="FFFFFF"/>
      </a:lt1>
      <a:dk2>
        <a:srgbClr val="006299"/>
      </a:dk2>
      <a:lt2>
        <a:srgbClr val="E6E6E6"/>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ECD">
      <a:majorFont>
        <a:latin typeface="Arial"/>
        <a:ea typeface=""/>
        <a:cs typeface=""/>
      </a:majorFont>
      <a:minorFont>
        <a:latin typeface="Georgia"/>
        <a:ea typeface=""/>
        <a:cs typeface=""/>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OCDE_Français_blanc</Template>
  <TotalTime>461</TotalTime>
  <Words>721</Words>
  <Application>Microsoft Office PowerPoint</Application>
  <PresentationFormat>On-screen Show (4:3)</PresentationFormat>
  <Paragraphs>93</Paragraphs>
  <Slides>9</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Georgia</vt:lpstr>
      <vt:lpstr>Helvetica 65 Medium</vt:lpstr>
      <vt:lpstr>Roboto</vt:lpstr>
      <vt:lpstr>Roboto Condensed</vt:lpstr>
      <vt:lpstr>OCDE_Français_blanc</vt:lpstr>
      <vt:lpstr>What operator model(s) for digital inclusion?</vt:lpstr>
      <vt:lpstr>Internet usage keeps growing, but gaps remain</vt:lpstr>
      <vt:lpstr>Around the world, certain regions continue to be underserved</vt:lpstr>
      <vt:lpstr>Tech and business model developments are impacting digital inclusion</vt:lpstr>
      <vt:lpstr>Background analysis</vt:lpstr>
      <vt:lpstr>Objectives of the workshop</vt:lpstr>
      <vt:lpstr>Structure of the workshop</vt:lpstr>
      <vt:lpstr>Part 1: Operator models and digital inclusion</vt:lpstr>
      <vt:lpstr>Part 2: Persisting challenges and possible solutions</vt:lpstr>
    </vt:vector>
  </TitlesOfParts>
  <Company>OECD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Alexia Gonzalez Fanfalone</dc:creator>
  <cp:lastModifiedBy>Lorrayne Porciuncula</cp:lastModifiedBy>
  <cp:revision>54</cp:revision>
  <dcterms:created xsi:type="dcterms:W3CDTF">2019-09-11T13:59:48Z</dcterms:created>
  <dcterms:modified xsi:type="dcterms:W3CDTF">2019-11-26T10:11:27Z</dcterms:modified>
</cp:coreProperties>
</file>